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2"/>
  </p:notesMasterIdLst>
  <p:handoutMasterIdLst>
    <p:handoutMasterId r:id="rId33"/>
  </p:handoutMasterIdLst>
  <p:sldIdLst>
    <p:sldId id="256" r:id="rId5"/>
    <p:sldId id="262" r:id="rId6"/>
    <p:sldId id="257" r:id="rId7"/>
    <p:sldId id="297" r:id="rId8"/>
    <p:sldId id="299" r:id="rId9"/>
    <p:sldId id="302" r:id="rId10"/>
    <p:sldId id="303" r:id="rId11"/>
    <p:sldId id="301" r:id="rId12"/>
    <p:sldId id="260" r:id="rId13"/>
    <p:sldId id="261" r:id="rId14"/>
    <p:sldId id="304" r:id="rId15"/>
    <p:sldId id="286" r:id="rId16"/>
    <p:sldId id="283" r:id="rId17"/>
    <p:sldId id="264" r:id="rId18"/>
    <p:sldId id="266" r:id="rId19"/>
    <p:sldId id="287" r:id="rId20"/>
    <p:sldId id="284" r:id="rId21"/>
    <p:sldId id="288" r:id="rId22"/>
    <p:sldId id="269" r:id="rId23"/>
    <p:sldId id="268" r:id="rId24"/>
    <p:sldId id="289" r:id="rId25"/>
    <p:sldId id="291" r:id="rId26"/>
    <p:sldId id="290" r:id="rId27"/>
    <p:sldId id="292" r:id="rId28"/>
    <p:sldId id="293" r:id="rId29"/>
    <p:sldId id="294" r:id="rId30"/>
    <p:sldId id="29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52"/>
    <a:srgbClr val="0C75AC"/>
    <a:srgbClr val="103350"/>
    <a:srgbClr val="0C4360"/>
    <a:srgbClr val="1B6872"/>
    <a:srgbClr val="63B7C6"/>
    <a:srgbClr val="002136"/>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847099-ECC0-4727-BE3F-B21243CED813}" v="28" dt="2021-02-21T03:41:17.894"/>
    <p1510:client id="{77D4004A-BF69-4BB8-7D7D-67BD61E9400C}" v="1" dt="2021-02-22T02:41:15.721"/>
    <p1510:client id="{82925E9F-AFEB-D024-322D-E17E8405E048}" v="324" dt="2021-02-21T23:43:13.119"/>
    <p1510:client id="{D68B1529-863E-0E4A-8DB2-5973D055E241}" v="1" dt="2021-02-23T00:02:53.428"/>
    <p1510:client id="{E483F24C-40FC-7C40-85A1-292CDF843945}" v="382" dt="2021-02-22T01:08:38.3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92"/>
    <p:restoredTop sz="88776"/>
  </p:normalViewPr>
  <p:slideViewPr>
    <p:cSldViewPr snapToGrid="0">
      <p:cViewPr varScale="1">
        <p:scale>
          <a:sx n="113" d="100"/>
          <a:sy n="113" d="100"/>
        </p:scale>
        <p:origin x="1208" y="17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hyperlink" Target="http://repl.it/" TargetMode="Externa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3" Type="http://schemas.openxmlformats.org/officeDocument/2006/relationships/hyperlink" Target="http://repl.it/" TargetMode="External"/><Relationship Id="rId7" Type="http://schemas.openxmlformats.org/officeDocument/2006/relationships/image" Target="../media/image34.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9787BA-A4DA-874B-981A-FF12569EB6E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CEB0B77-C452-CF4B-B5A7-216579ED9160}">
      <dgm:prSet/>
      <dgm:spPr/>
      <dgm:t>
        <a:bodyPr/>
        <a:lstStyle/>
        <a:p>
          <a:pPr>
            <a:lnSpc>
              <a:spcPct val="100000"/>
            </a:lnSpc>
          </a:pPr>
          <a:r>
            <a:rPr lang="en-US"/>
            <a:t>What went well</a:t>
          </a:r>
        </a:p>
      </dgm:t>
    </dgm:pt>
    <dgm:pt modelId="{8DC1E93B-C69B-9346-829C-153525BDA62D}" type="parTrans" cxnId="{2FD4DCB6-FF62-5E4E-8A65-B313837BFA75}">
      <dgm:prSet/>
      <dgm:spPr/>
      <dgm:t>
        <a:bodyPr/>
        <a:lstStyle/>
        <a:p>
          <a:endParaRPr lang="en-US"/>
        </a:p>
      </dgm:t>
    </dgm:pt>
    <dgm:pt modelId="{B058CF16-15B5-CC47-B3E2-59FDA2A13EDC}" type="sibTrans" cxnId="{2FD4DCB6-FF62-5E4E-8A65-B313837BFA75}">
      <dgm:prSet/>
      <dgm:spPr/>
      <dgm:t>
        <a:bodyPr/>
        <a:lstStyle/>
        <a:p>
          <a:endParaRPr lang="en-US"/>
        </a:p>
      </dgm:t>
    </dgm:pt>
    <dgm:pt modelId="{D6244A0C-BE57-2B40-B575-EA167643E3B7}">
      <dgm:prSet/>
      <dgm:spPr/>
      <dgm:t>
        <a:bodyPr/>
        <a:lstStyle/>
        <a:p>
          <a:pPr>
            <a:lnSpc>
              <a:spcPct val="100000"/>
            </a:lnSpc>
          </a:pPr>
          <a:r>
            <a:rPr lang="en-US"/>
            <a:t>Using </a:t>
          </a:r>
          <a:r>
            <a:rPr lang="en-US">
              <a:hlinkClick xmlns:r="http://schemas.openxmlformats.org/officeDocument/2006/relationships" r:id="rId1"/>
            </a:rPr>
            <a:t>repl.it</a:t>
          </a:r>
          <a:r>
            <a:rPr lang="en-US"/>
            <a:t> as our code collaboration tool and cloud hosting provider</a:t>
          </a:r>
        </a:p>
      </dgm:t>
    </dgm:pt>
    <dgm:pt modelId="{19113858-CB49-A948-AE03-B8B5326B2974}" type="parTrans" cxnId="{CDB41A13-F034-5A4B-A438-973EF067F7A4}">
      <dgm:prSet/>
      <dgm:spPr/>
      <dgm:t>
        <a:bodyPr/>
        <a:lstStyle/>
        <a:p>
          <a:endParaRPr lang="en-US"/>
        </a:p>
      </dgm:t>
    </dgm:pt>
    <dgm:pt modelId="{D4B54330-5D65-774F-B879-1F610BE9A443}" type="sibTrans" cxnId="{CDB41A13-F034-5A4B-A438-973EF067F7A4}">
      <dgm:prSet/>
      <dgm:spPr/>
      <dgm:t>
        <a:bodyPr/>
        <a:lstStyle/>
        <a:p>
          <a:endParaRPr lang="en-US"/>
        </a:p>
      </dgm:t>
    </dgm:pt>
    <dgm:pt modelId="{CAE3E23A-CC34-8A44-831D-AE85BFD8734E}">
      <dgm:prSet/>
      <dgm:spPr/>
      <dgm:t>
        <a:bodyPr/>
        <a:lstStyle/>
        <a:p>
          <a:pPr>
            <a:lnSpc>
              <a:spcPct val="100000"/>
            </a:lnSpc>
          </a:pPr>
          <a:r>
            <a:rPr lang="en-US"/>
            <a:t>Tri-weekly meetings to make sure roadblocks are avoided</a:t>
          </a:r>
        </a:p>
      </dgm:t>
    </dgm:pt>
    <dgm:pt modelId="{7F6581D5-F5F1-3341-B6FC-34AE8536D9D5}" type="parTrans" cxnId="{7EBBEE56-2331-5A46-A9EF-12ECF3E484EB}">
      <dgm:prSet/>
      <dgm:spPr/>
      <dgm:t>
        <a:bodyPr/>
        <a:lstStyle/>
        <a:p>
          <a:endParaRPr lang="en-US"/>
        </a:p>
      </dgm:t>
    </dgm:pt>
    <dgm:pt modelId="{93F59AAD-03E7-5440-933B-F8558641117A}" type="sibTrans" cxnId="{7EBBEE56-2331-5A46-A9EF-12ECF3E484EB}">
      <dgm:prSet/>
      <dgm:spPr/>
      <dgm:t>
        <a:bodyPr/>
        <a:lstStyle/>
        <a:p>
          <a:endParaRPr lang="en-US"/>
        </a:p>
      </dgm:t>
    </dgm:pt>
    <dgm:pt modelId="{07645EB3-1446-2549-B815-F97F8C81B703}">
      <dgm:prSet/>
      <dgm:spPr/>
      <dgm:t>
        <a:bodyPr/>
        <a:lstStyle/>
        <a:p>
          <a:pPr>
            <a:lnSpc>
              <a:spcPct val="100000"/>
            </a:lnSpc>
          </a:pPr>
          <a:r>
            <a:rPr lang="en-US"/>
            <a:t>What needs improvement</a:t>
          </a:r>
        </a:p>
      </dgm:t>
    </dgm:pt>
    <dgm:pt modelId="{8EDABBE4-BC0E-2E48-80F7-D023E44A54D3}" type="parTrans" cxnId="{C6CEE8FA-56BA-AB41-A115-B7213447BFCD}">
      <dgm:prSet/>
      <dgm:spPr/>
      <dgm:t>
        <a:bodyPr/>
        <a:lstStyle/>
        <a:p>
          <a:endParaRPr lang="en-US"/>
        </a:p>
      </dgm:t>
    </dgm:pt>
    <dgm:pt modelId="{C0F36B96-31F8-844B-A1FC-54F6AA74CD2B}" type="sibTrans" cxnId="{C6CEE8FA-56BA-AB41-A115-B7213447BFCD}">
      <dgm:prSet/>
      <dgm:spPr/>
      <dgm:t>
        <a:bodyPr/>
        <a:lstStyle/>
        <a:p>
          <a:endParaRPr lang="en-US"/>
        </a:p>
      </dgm:t>
    </dgm:pt>
    <dgm:pt modelId="{EA7C215C-4222-464E-9E1F-57579A23A847}">
      <dgm:prSet/>
      <dgm:spPr/>
      <dgm:t>
        <a:bodyPr/>
        <a:lstStyle/>
        <a:p>
          <a:pPr>
            <a:lnSpc>
              <a:spcPct val="100000"/>
            </a:lnSpc>
          </a:pPr>
          <a:r>
            <a:rPr lang="en-US"/>
            <a:t>Sprint planned items needs to be enforced to avoid mid sprint scope changes</a:t>
          </a:r>
        </a:p>
      </dgm:t>
    </dgm:pt>
    <dgm:pt modelId="{EBF96B87-DF9A-8244-A80A-205A6B157C56}" type="parTrans" cxnId="{68F9D4FA-7151-6D41-BE09-9B199DF7D49E}">
      <dgm:prSet/>
      <dgm:spPr/>
      <dgm:t>
        <a:bodyPr/>
        <a:lstStyle/>
        <a:p>
          <a:endParaRPr lang="en-US"/>
        </a:p>
      </dgm:t>
    </dgm:pt>
    <dgm:pt modelId="{706F7E77-D32A-3847-B7B1-9E633B3BF0D9}" type="sibTrans" cxnId="{68F9D4FA-7151-6D41-BE09-9B199DF7D49E}">
      <dgm:prSet/>
      <dgm:spPr/>
      <dgm:t>
        <a:bodyPr/>
        <a:lstStyle/>
        <a:p>
          <a:endParaRPr lang="en-US"/>
        </a:p>
      </dgm:t>
    </dgm:pt>
    <dgm:pt modelId="{18C9B880-DA58-8A4F-8827-736F2FDA8FC9}">
      <dgm:prSet/>
      <dgm:spPr/>
      <dgm:t>
        <a:bodyPr/>
        <a:lstStyle/>
        <a:p>
          <a:pPr>
            <a:lnSpc>
              <a:spcPct val="100000"/>
            </a:lnSpc>
          </a:pPr>
          <a:r>
            <a:rPr lang="en-US"/>
            <a:t>We need to work on stories and tasks in a timely manner</a:t>
          </a:r>
        </a:p>
      </dgm:t>
    </dgm:pt>
    <dgm:pt modelId="{89A6C8C9-0DF4-7B4D-AC9A-5C6DA271A8BA}" type="parTrans" cxnId="{02EA147D-1C28-7343-BD3C-F59AEA77C8A7}">
      <dgm:prSet/>
      <dgm:spPr/>
      <dgm:t>
        <a:bodyPr/>
        <a:lstStyle/>
        <a:p>
          <a:endParaRPr lang="en-US"/>
        </a:p>
      </dgm:t>
    </dgm:pt>
    <dgm:pt modelId="{C128214A-18B3-BB41-ADDF-A8CABC56DD56}" type="sibTrans" cxnId="{02EA147D-1C28-7343-BD3C-F59AEA77C8A7}">
      <dgm:prSet/>
      <dgm:spPr/>
      <dgm:t>
        <a:bodyPr/>
        <a:lstStyle/>
        <a:p>
          <a:endParaRPr lang="en-US"/>
        </a:p>
      </dgm:t>
    </dgm:pt>
    <dgm:pt modelId="{78AAC925-A89B-714A-B70A-4849727859B9}">
      <dgm:prSet/>
      <dgm:spPr/>
      <dgm:t>
        <a:bodyPr/>
        <a:lstStyle/>
        <a:p>
          <a:pPr>
            <a:lnSpc>
              <a:spcPct val="100000"/>
            </a:lnSpc>
          </a:pPr>
          <a:r>
            <a:rPr lang="en-US"/>
            <a:t>Next Steps</a:t>
          </a:r>
        </a:p>
      </dgm:t>
    </dgm:pt>
    <dgm:pt modelId="{F8DE4C43-E413-0E4B-B143-08CC0E425515}" type="parTrans" cxnId="{11540F36-4D27-FF4E-87A2-182292D6E3E4}">
      <dgm:prSet/>
      <dgm:spPr/>
      <dgm:t>
        <a:bodyPr/>
        <a:lstStyle/>
        <a:p>
          <a:endParaRPr lang="en-US"/>
        </a:p>
      </dgm:t>
    </dgm:pt>
    <dgm:pt modelId="{E875BC16-BDAB-D645-BFA2-4FD2FD5515F6}" type="sibTrans" cxnId="{11540F36-4D27-FF4E-87A2-182292D6E3E4}">
      <dgm:prSet/>
      <dgm:spPr/>
      <dgm:t>
        <a:bodyPr/>
        <a:lstStyle/>
        <a:p>
          <a:endParaRPr lang="en-US"/>
        </a:p>
      </dgm:t>
    </dgm:pt>
    <dgm:pt modelId="{AAC01D79-B701-824F-B048-2D540A253161}">
      <dgm:prSet/>
      <dgm:spPr/>
      <dgm:t>
        <a:bodyPr/>
        <a:lstStyle/>
        <a:p>
          <a:pPr>
            <a:lnSpc>
              <a:spcPct val="100000"/>
            </a:lnSpc>
          </a:pPr>
          <a:r>
            <a:rPr lang="en-US"/>
            <a:t>Read </a:t>
          </a:r>
          <a:r>
            <a:rPr lang="en-US">
              <a:hlinkClick xmlns:r="http://schemas.openxmlformats.org/officeDocument/2006/relationships" r:id="rId1"/>
            </a:rPr>
            <a:t>repl.it</a:t>
          </a:r>
          <a:r>
            <a:rPr lang="en-US"/>
            <a:t> documentation for better understanding </a:t>
          </a:r>
        </a:p>
      </dgm:t>
    </dgm:pt>
    <dgm:pt modelId="{C9B0D614-F14E-6840-8EC1-30DCCAE9A87C}" type="parTrans" cxnId="{43401144-EA3D-344B-B3A4-451B8DB8D341}">
      <dgm:prSet/>
      <dgm:spPr/>
      <dgm:t>
        <a:bodyPr/>
        <a:lstStyle/>
        <a:p>
          <a:endParaRPr lang="en-US"/>
        </a:p>
      </dgm:t>
    </dgm:pt>
    <dgm:pt modelId="{728FA750-4CF3-434A-A43B-E7B0EDA117D7}" type="sibTrans" cxnId="{43401144-EA3D-344B-B3A4-451B8DB8D341}">
      <dgm:prSet/>
      <dgm:spPr/>
      <dgm:t>
        <a:bodyPr/>
        <a:lstStyle/>
        <a:p>
          <a:endParaRPr lang="en-US"/>
        </a:p>
      </dgm:t>
    </dgm:pt>
    <dgm:pt modelId="{8D9037E3-23F8-4307-94B7-5BCA47DF7BE2}" type="pres">
      <dgm:prSet presAssocID="{769787BA-A4DA-874B-981A-FF12569EB6EF}" presName="root" presStyleCnt="0">
        <dgm:presLayoutVars>
          <dgm:dir/>
          <dgm:resizeHandles val="exact"/>
        </dgm:presLayoutVars>
      </dgm:prSet>
      <dgm:spPr/>
    </dgm:pt>
    <dgm:pt modelId="{DB7DA0EE-D777-469F-A0D4-6E5F2FB4328C}" type="pres">
      <dgm:prSet presAssocID="{CCEB0B77-C452-CF4B-B5A7-216579ED9160}" presName="compNode" presStyleCnt="0"/>
      <dgm:spPr/>
    </dgm:pt>
    <dgm:pt modelId="{DFD6B717-19E9-48FA-9722-DB6280BB761D}" type="pres">
      <dgm:prSet presAssocID="{CCEB0B77-C452-CF4B-B5A7-216579ED9160}" presName="bgRect" presStyleLbl="bgShp" presStyleIdx="0" presStyleCnt="3"/>
      <dgm:spPr/>
    </dgm:pt>
    <dgm:pt modelId="{8C2BBA05-7953-4EBF-AABC-8F8975C89D1C}" type="pres">
      <dgm:prSet presAssocID="{CCEB0B77-C452-CF4B-B5A7-216579ED9160}" presName="iconRect" presStyleLbl="node1" presStyleIdx="0" presStyleCnt="3"/>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Group success with solid fill"/>
        </a:ext>
      </dgm:extLst>
    </dgm:pt>
    <dgm:pt modelId="{515D0FDE-D70D-4B27-BDFE-B402BA530EE7}" type="pres">
      <dgm:prSet presAssocID="{CCEB0B77-C452-CF4B-B5A7-216579ED9160}" presName="spaceRect" presStyleCnt="0"/>
      <dgm:spPr/>
    </dgm:pt>
    <dgm:pt modelId="{A3A8B10F-C5C7-43D2-BFF8-B5728A5ADC76}" type="pres">
      <dgm:prSet presAssocID="{CCEB0B77-C452-CF4B-B5A7-216579ED9160}" presName="parTx" presStyleLbl="revTx" presStyleIdx="0" presStyleCnt="6">
        <dgm:presLayoutVars>
          <dgm:chMax val="0"/>
          <dgm:chPref val="0"/>
        </dgm:presLayoutVars>
      </dgm:prSet>
      <dgm:spPr/>
    </dgm:pt>
    <dgm:pt modelId="{9FF94BBB-59B2-4BA7-9EF8-EC8E3FC221D0}" type="pres">
      <dgm:prSet presAssocID="{CCEB0B77-C452-CF4B-B5A7-216579ED9160}" presName="desTx" presStyleLbl="revTx" presStyleIdx="1" presStyleCnt="6">
        <dgm:presLayoutVars/>
      </dgm:prSet>
      <dgm:spPr/>
    </dgm:pt>
    <dgm:pt modelId="{C22E2893-B7EC-46A4-93CC-5178628AED40}" type="pres">
      <dgm:prSet presAssocID="{B058CF16-15B5-CC47-B3E2-59FDA2A13EDC}" presName="sibTrans" presStyleCnt="0"/>
      <dgm:spPr/>
    </dgm:pt>
    <dgm:pt modelId="{CE53B5D1-75B8-4C12-AD66-F2BA19ADC95C}" type="pres">
      <dgm:prSet presAssocID="{07645EB3-1446-2549-B815-F97F8C81B703}" presName="compNode" presStyleCnt="0"/>
      <dgm:spPr/>
    </dgm:pt>
    <dgm:pt modelId="{BCA37110-2023-4397-9358-01E9F983806C}" type="pres">
      <dgm:prSet presAssocID="{07645EB3-1446-2549-B815-F97F8C81B703}" presName="bgRect" presStyleLbl="bgShp" presStyleIdx="1" presStyleCnt="3"/>
      <dgm:spPr/>
    </dgm:pt>
    <dgm:pt modelId="{FB540D4B-9013-40B9-9FB5-888F7D52A63B}" type="pres">
      <dgm:prSet presAssocID="{07645EB3-1446-2549-B815-F97F8C81B703}" presName="iconRect" presStyleLbl="node1" presStyleIdx="1" presStyleCnt="3"/>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Hockey Stick Curve Graph with solid fill"/>
        </a:ext>
      </dgm:extLst>
    </dgm:pt>
    <dgm:pt modelId="{275B7716-609E-41D5-89E5-003DFFE180F2}" type="pres">
      <dgm:prSet presAssocID="{07645EB3-1446-2549-B815-F97F8C81B703}" presName="spaceRect" presStyleCnt="0"/>
      <dgm:spPr/>
    </dgm:pt>
    <dgm:pt modelId="{B7D251DF-403E-421E-BFDD-6655782E7F86}" type="pres">
      <dgm:prSet presAssocID="{07645EB3-1446-2549-B815-F97F8C81B703}" presName="parTx" presStyleLbl="revTx" presStyleIdx="2" presStyleCnt="6">
        <dgm:presLayoutVars>
          <dgm:chMax val="0"/>
          <dgm:chPref val="0"/>
        </dgm:presLayoutVars>
      </dgm:prSet>
      <dgm:spPr/>
    </dgm:pt>
    <dgm:pt modelId="{9D0A4A40-B520-4F69-9CDA-A4C65B814F56}" type="pres">
      <dgm:prSet presAssocID="{07645EB3-1446-2549-B815-F97F8C81B703}" presName="desTx" presStyleLbl="revTx" presStyleIdx="3" presStyleCnt="6">
        <dgm:presLayoutVars/>
      </dgm:prSet>
      <dgm:spPr/>
    </dgm:pt>
    <dgm:pt modelId="{B0468C2F-1236-4466-87BE-9DFDD833A76D}" type="pres">
      <dgm:prSet presAssocID="{C0F36B96-31F8-844B-A1FC-54F6AA74CD2B}" presName="sibTrans" presStyleCnt="0"/>
      <dgm:spPr/>
    </dgm:pt>
    <dgm:pt modelId="{CF379F77-32C1-472E-914B-06047A706602}" type="pres">
      <dgm:prSet presAssocID="{78AAC925-A89B-714A-B70A-4849727859B9}" presName="compNode" presStyleCnt="0"/>
      <dgm:spPr/>
    </dgm:pt>
    <dgm:pt modelId="{A7D246C6-5FCB-4E9B-A808-15ABFE4DE6D3}" type="pres">
      <dgm:prSet presAssocID="{78AAC925-A89B-714A-B70A-4849727859B9}" presName="bgRect" presStyleLbl="bgShp" presStyleIdx="2" presStyleCnt="3"/>
      <dgm:spPr/>
    </dgm:pt>
    <dgm:pt modelId="{98ECA4CF-C967-4586-8EEC-9A844E688933}" type="pres">
      <dgm:prSet presAssocID="{78AAC925-A89B-714A-B70A-4849727859B9}"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Map with pin"/>
        </a:ext>
      </dgm:extLst>
    </dgm:pt>
    <dgm:pt modelId="{FFF8A1F1-C679-4CE7-B607-4170E3400380}" type="pres">
      <dgm:prSet presAssocID="{78AAC925-A89B-714A-B70A-4849727859B9}" presName="spaceRect" presStyleCnt="0"/>
      <dgm:spPr/>
    </dgm:pt>
    <dgm:pt modelId="{AAFAAA12-53AB-40CC-846D-DB6634D0CEFD}" type="pres">
      <dgm:prSet presAssocID="{78AAC925-A89B-714A-B70A-4849727859B9}" presName="parTx" presStyleLbl="revTx" presStyleIdx="4" presStyleCnt="6">
        <dgm:presLayoutVars>
          <dgm:chMax val="0"/>
          <dgm:chPref val="0"/>
        </dgm:presLayoutVars>
      </dgm:prSet>
      <dgm:spPr/>
    </dgm:pt>
    <dgm:pt modelId="{74B92F36-C3B1-43CF-813B-2B4223DE7F04}" type="pres">
      <dgm:prSet presAssocID="{78AAC925-A89B-714A-B70A-4849727859B9}" presName="desTx" presStyleLbl="revTx" presStyleIdx="5" presStyleCnt="6">
        <dgm:presLayoutVars/>
      </dgm:prSet>
      <dgm:spPr/>
    </dgm:pt>
  </dgm:ptLst>
  <dgm:cxnLst>
    <dgm:cxn modelId="{CDB41A13-F034-5A4B-A438-973EF067F7A4}" srcId="{CCEB0B77-C452-CF4B-B5A7-216579ED9160}" destId="{D6244A0C-BE57-2B40-B575-EA167643E3B7}" srcOrd="0" destOrd="0" parTransId="{19113858-CB49-A948-AE03-B8B5326B2974}" sibTransId="{D4B54330-5D65-774F-B879-1F610BE9A443}"/>
    <dgm:cxn modelId="{47B2E516-50A5-9541-9F32-1F590DD5A4FF}" type="presOf" srcId="{CCEB0B77-C452-CF4B-B5A7-216579ED9160}" destId="{A3A8B10F-C5C7-43D2-BFF8-B5728A5ADC76}" srcOrd="0" destOrd="0" presId="urn:microsoft.com/office/officeart/2018/2/layout/IconVerticalSolidList"/>
    <dgm:cxn modelId="{11540F36-4D27-FF4E-87A2-182292D6E3E4}" srcId="{769787BA-A4DA-874B-981A-FF12569EB6EF}" destId="{78AAC925-A89B-714A-B70A-4849727859B9}" srcOrd="2" destOrd="0" parTransId="{F8DE4C43-E413-0E4B-B143-08CC0E425515}" sibTransId="{E875BC16-BDAB-D645-BFA2-4FD2FD5515F6}"/>
    <dgm:cxn modelId="{43401144-EA3D-344B-B3A4-451B8DB8D341}" srcId="{78AAC925-A89B-714A-B70A-4849727859B9}" destId="{AAC01D79-B701-824F-B048-2D540A253161}" srcOrd="0" destOrd="0" parTransId="{C9B0D614-F14E-6840-8EC1-30DCCAE9A87C}" sibTransId="{728FA750-4CF3-434A-A43B-E7B0EDA117D7}"/>
    <dgm:cxn modelId="{7A73F548-3EE5-D942-8F5C-F6F2FAAB51AC}" type="presOf" srcId="{769787BA-A4DA-874B-981A-FF12569EB6EF}" destId="{8D9037E3-23F8-4307-94B7-5BCA47DF7BE2}" srcOrd="0" destOrd="0" presId="urn:microsoft.com/office/officeart/2018/2/layout/IconVerticalSolidList"/>
    <dgm:cxn modelId="{7EBBEE56-2331-5A46-A9EF-12ECF3E484EB}" srcId="{CCEB0B77-C452-CF4B-B5A7-216579ED9160}" destId="{CAE3E23A-CC34-8A44-831D-AE85BFD8734E}" srcOrd="1" destOrd="0" parTransId="{7F6581D5-F5F1-3341-B6FC-34AE8536D9D5}" sibTransId="{93F59AAD-03E7-5440-933B-F8558641117A}"/>
    <dgm:cxn modelId="{4361B55D-67B1-3143-9043-989DA3DFDA7B}" type="presOf" srcId="{07645EB3-1446-2549-B815-F97F8C81B703}" destId="{B7D251DF-403E-421E-BFDD-6655782E7F86}" srcOrd="0" destOrd="0" presId="urn:microsoft.com/office/officeart/2018/2/layout/IconVerticalSolidList"/>
    <dgm:cxn modelId="{166B8D77-D92B-CD4D-848E-C575C74A08B7}" type="presOf" srcId="{18C9B880-DA58-8A4F-8827-736F2FDA8FC9}" destId="{9D0A4A40-B520-4F69-9CDA-A4C65B814F56}" srcOrd="0" destOrd="1" presId="urn:microsoft.com/office/officeart/2018/2/layout/IconVerticalSolidList"/>
    <dgm:cxn modelId="{02EA147D-1C28-7343-BD3C-F59AEA77C8A7}" srcId="{07645EB3-1446-2549-B815-F97F8C81B703}" destId="{18C9B880-DA58-8A4F-8827-736F2FDA8FC9}" srcOrd="1" destOrd="0" parTransId="{89A6C8C9-0DF4-7B4D-AC9A-5C6DA271A8BA}" sibTransId="{C128214A-18B3-BB41-ADDF-A8CABC56DD56}"/>
    <dgm:cxn modelId="{2FD4DCB6-FF62-5E4E-8A65-B313837BFA75}" srcId="{769787BA-A4DA-874B-981A-FF12569EB6EF}" destId="{CCEB0B77-C452-CF4B-B5A7-216579ED9160}" srcOrd="0" destOrd="0" parTransId="{8DC1E93B-C69B-9346-829C-153525BDA62D}" sibTransId="{B058CF16-15B5-CC47-B3E2-59FDA2A13EDC}"/>
    <dgm:cxn modelId="{CA9449BF-6C8D-5A40-ABC4-1839D3265C6D}" type="presOf" srcId="{78AAC925-A89B-714A-B70A-4849727859B9}" destId="{AAFAAA12-53AB-40CC-846D-DB6634D0CEFD}" srcOrd="0" destOrd="0" presId="urn:microsoft.com/office/officeart/2018/2/layout/IconVerticalSolidList"/>
    <dgm:cxn modelId="{A24809D8-66FC-6443-8543-304FB10A07C2}" type="presOf" srcId="{D6244A0C-BE57-2B40-B575-EA167643E3B7}" destId="{9FF94BBB-59B2-4BA7-9EF8-EC8E3FC221D0}" srcOrd="0" destOrd="0" presId="urn:microsoft.com/office/officeart/2018/2/layout/IconVerticalSolidList"/>
    <dgm:cxn modelId="{7E80DFE4-4163-E34C-B4C3-BA618D539E35}" type="presOf" srcId="{CAE3E23A-CC34-8A44-831D-AE85BFD8734E}" destId="{9FF94BBB-59B2-4BA7-9EF8-EC8E3FC221D0}" srcOrd="0" destOrd="1" presId="urn:microsoft.com/office/officeart/2018/2/layout/IconVerticalSolidList"/>
    <dgm:cxn modelId="{40A0B5F1-6934-8E4C-95C8-0CEFF641D064}" type="presOf" srcId="{EA7C215C-4222-464E-9E1F-57579A23A847}" destId="{9D0A4A40-B520-4F69-9CDA-A4C65B814F56}" srcOrd="0" destOrd="0" presId="urn:microsoft.com/office/officeart/2018/2/layout/IconVerticalSolidList"/>
    <dgm:cxn modelId="{C3C044F7-8E03-034F-BEFE-0CB8801A445A}" type="presOf" srcId="{AAC01D79-B701-824F-B048-2D540A253161}" destId="{74B92F36-C3B1-43CF-813B-2B4223DE7F04}" srcOrd="0" destOrd="0" presId="urn:microsoft.com/office/officeart/2018/2/layout/IconVerticalSolidList"/>
    <dgm:cxn modelId="{68F9D4FA-7151-6D41-BE09-9B199DF7D49E}" srcId="{07645EB3-1446-2549-B815-F97F8C81B703}" destId="{EA7C215C-4222-464E-9E1F-57579A23A847}" srcOrd="0" destOrd="0" parTransId="{EBF96B87-DF9A-8244-A80A-205A6B157C56}" sibTransId="{706F7E77-D32A-3847-B7B1-9E633B3BF0D9}"/>
    <dgm:cxn modelId="{C6CEE8FA-56BA-AB41-A115-B7213447BFCD}" srcId="{769787BA-A4DA-874B-981A-FF12569EB6EF}" destId="{07645EB3-1446-2549-B815-F97F8C81B703}" srcOrd="1" destOrd="0" parTransId="{8EDABBE4-BC0E-2E48-80F7-D023E44A54D3}" sibTransId="{C0F36B96-31F8-844B-A1FC-54F6AA74CD2B}"/>
    <dgm:cxn modelId="{746282AF-AC76-0841-8844-D953076B6FBA}" type="presParOf" srcId="{8D9037E3-23F8-4307-94B7-5BCA47DF7BE2}" destId="{DB7DA0EE-D777-469F-A0D4-6E5F2FB4328C}" srcOrd="0" destOrd="0" presId="urn:microsoft.com/office/officeart/2018/2/layout/IconVerticalSolidList"/>
    <dgm:cxn modelId="{019D1726-6222-BD47-9935-1BB6DF7EDE23}" type="presParOf" srcId="{DB7DA0EE-D777-469F-A0D4-6E5F2FB4328C}" destId="{DFD6B717-19E9-48FA-9722-DB6280BB761D}" srcOrd="0" destOrd="0" presId="urn:microsoft.com/office/officeart/2018/2/layout/IconVerticalSolidList"/>
    <dgm:cxn modelId="{CD61AB78-3552-4D44-B785-D786A2E0913F}" type="presParOf" srcId="{DB7DA0EE-D777-469F-A0D4-6E5F2FB4328C}" destId="{8C2BBA05-7953-4EBF-AABC-8F8975C89D1C}" srcOrd="1" destOrd="0" presId="urn:microsoft.com/office/officeart/2018/2/layout/IconVerticalSolidList"/>
    <dgm:cxn modelId="{54860938-19DA-5B48-92CB-EF99670DC12F}" type="presParOf" srcId="{DB7DA0EE-D777-469F-A0D4-6E5F2FB4328C}" destId="{515D0FDE-D70D-4B27-BDFE-B402BA530EE7}" srcOrd="2" destOrd="0" presId="urn:microsoft.com/office/officeart/2018/2/layout/IconVerticalSolidList"/>
    <dgm:cxn modelId="{EBD813B3-0FFA-824C-BA63-9C4088FFA0AF}" type="presParOf" srcId="{DB7DA0EE-D777-469F-A0D4-6E5F2FB4328C}" destId="{A3A8B10F-C5C7-43D2-BFF8-B5728A5ADC76}" srcOrd="3" destOrd="0" presId="urn:microsoft.com/office/officeart/2018/2/layout/IconVerticalSolidList"/>
    <dgm:cxn modelId="{D695BF24-5A84-034E-9EAA-6852C839E9D9}" type="presParOf" srcId="{DB7DA0EE-D777-469F-A0D4-6E5F2FB4328C}" destId="{9FF94BBB-59B2-4BA7-9EF8-EC8E3FC221D0}" srcOrd="4" destOrd="0" presId="urn:microsoft.com/office/officeart/2018/2/layout/IconVerticalSolidList"/>
    <dgm:cxn modelId="{F5603732-2F12-184D-94E0-91C2B77B62E8}" type="presParOf" srcId="{8D9037E3-23F8-4307-94B7-5BCA47DF7BE2}" destId="{C22E2893-B7EC-46A4-93CC-5178628AED40}" srcOrd="1" destOrd="0" presId="urn:microsoft.com/office/officeart/2018/2/layout/IconVerticalSolidList"/>
    <dgm:cxn modelId="{CB015E15-2FFE-F14D-A0F3-030D023F975C}" type="presParOf" srcId="{8D9037E3-23F8-4307-94B7-5BCA47DF7BE2}" destId="{CE53B5D1-75B8-4C12-AD66-F2BA19ADC95C}" srcOrd="2" destOrd="0" presId="urn:microsoft.com/office/officeart/2018/2/layout/IconVerticalSolidList"/>
    <dgm:cxn modelId="{5579A861-502A-9C43-B09F-920194320A97}" type="presParOf" srcId="{CE53B5D1-75B8-4C12-AD66-F2BA19ADC95C}" destId="{BCA37110-2023-4397-9358-01E9F983806C}" srcOrd="0" destOrd="0" presId="urn:microsoft.com/office/officeart/2018/2/layout/IconVerticalSolidList"/>
    <dgm:cxn modelId="{A08B71CB-7842-934E-A164-95EEE5EEF772}" type="presParOf" srcId="{CE53B5D1-75B8-4C12-AD66-F2BA19ADC95C}" destId="{FB540D4B-9013-40B9-9FB5-888F7D52A63B}" srcOrd="1" destOrd="0" presId="urn:microsoft.com/office/officeart/2018/2/layout/IconVerticalSolidList"/>
    <dgm:cxn modelId="{99218FED-42DB-0A48-8ED8-86506E24591F}" type="presParOf" srcId="{CE53B5D1-75B8-4C12-AD66-F2BA19ADC95C}" destId="{275B7716-609E-41D5-89E5-003DFFE180F2}" srcOrd="2" destOrd="0" presId="urn:microsoft.com/office/officeart/2018/2/layout/IconVerticalSolidList"/>
    <dgm:cxn modelId="{48C30A71-54A3-E54B-AD2B-8EC8383AB32C}" type="presParOf" srcId="{CE53B5D1-75B8-4C12-AD66-F2BA19ADC95C}" destId="{B7D251DF-403E-421E-BFDD-6655782E7F86}" srcOrd="3" destOrd="0" presId="urn:microsoft.com/office/officeart/2018/2/layout/IconVerticalSolidList"/>
    <dgm:cxn modelId="{34F1925B-95D7-274D-BF63-774724A31508}" type="presParOf" srcId="{CE53B5D1-75B8-4C12-AD66-F2BA19ADC95C}" destId="{9D0A4A40-B520-4F69-9CDA-A4C65B814F56}" srcOrd="4" destOrd="0" presId="urn:microsoft.com/office/officeart/2018/2/layout/IconVerticalSolidList"/>
    <dgm:cxn modelId="{D8A5ACD5-4613-C44E-8B51-E500CE6347C4}" type="presParOf" srcId="{8D9037E3-23F8-4307-94B7-5BCA47DF7BE2}" destId="{B0468C2F-1236-4466-87BE-9DFDD833A76D}" srcOrd="3" destOrd="0" presId="urn:microsoft.com/office/officeart/2018/2/layout/IconVerticalSolidList"/>
    <dgm:cxn modelId="{A4CDF6E3-0377-7F47-AD88-23D3395EAEFA}" type="presParOf" srcId="{8D9037E3-23F8-4307-94B7-5BCA47DF7BE2}" destId="{CF379F77-32C1-472E-914B-06047A706602}" srcOrd="4" destOrd="0" presId="urn:microsoft.com/office/officeart/2018/2/layout/IconVerticalSolidList"/>
    <dgm:cxn modelId="{729B171F-F04A-DC4B-B013-FF523A61E15E}" type="presParOf" srcId="{CF379F77-32C1-472E-914B-06047A706602}" destId="{A7D246C6-5FCB-4E9B-A808-15ABFE4DE6D3}" srcOrd="0" destOrd="0" presId="urn:microsoft.com/office/officeart/2018/2/layout/IconVerticalSolidList"/>
    <dgm:cxn modelId="{68EFC560-4696-824C-8C22-6B910642A9B1}" type="presParOf" srcId="{CF379F77-32C1-472E-914B-06047A706602}" destId="{98ECA4CF-C967-4586-8EEC-9A844E688933}" srcOrd="1" destOrd="0" presId="urn:microsoft.com/office/officeart/2018/2/layout/IconVerticalSolidList"/>
    <dgm:cxn modelId="{2C5C71A5-6DB1-7341-A8BD-6E003992C0C8}" type="presParOf" srcId="{CF379F77-32C1-472E-914B-06047A706602}" destId="{FFF8A1F1-C679-4CE7-B607-4170E3400380}" srcOrd="2" destOrd="0" presId="urn:microsoft.com/office/officeart/2018/2/layout/IconVerticalSolidList"/>
    <dgm:cxn modelId="{6E70FD8B-91B2-6945-B333-A85641528EBA}" type="presParOf" srcId="{CF379F77-32C1-472E-914B-06047A706602}" destId="{AAFAAA12-53AB-40CC-846D-DB6634D0CEFD}" srcOrd="3" destOrd="0" presId="urn:microsoft.com/office/officeart/2018/2/layout/IconVerticalSolidList"/>
    <dgm:cxn modelId="{D6CF5C41-4F26-6B45-934D-40B54BEC700B}" type="presParOf" srcId="{CF379F77-32C1-472E-914B-06047A706602}" destId="{74B92F36-C3B1-43CF-813B-2B4223DE7F0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6B717-19E9-48FA-9722-DB6280BB761D}">
      <dsp:nvSpPr>
        <dsp:cNvPr id="0" name=""/>
        <dsp:cNvSpPr/>
      </dsp:nvSpPr>
      <dsp:spPr>
        <a:xfrm>
          <a:off x="0" y="531"/>
          <a:ext cx="11215234"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2BBA05-7953-4EBF-AABC-8F8975C89D1C}">
      <dsp:nvSpPr>
        <dsp:cNvPr id="0" name=""/>
        <dsp:cNvSpPr/>
      </dsp:nvSpPr>
      <dsp:spPr>
        <a:xfrm>
          <a:off x="375988" y="280191"/>
          <a:ext cx="683614" cy="68361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A8B10F-C5C7-43D2-BFF8-B5728A5ADC76}">
      <dsp:nvSpPr>
        <dsp:cNvPr id="0" name=""/>
        <dsp:cNvSpPr/>
      </dsp:nvSpPr>
      <dsp:spPr>
        <a:xfrm>
          <a:off x="1435590" y="531"/>
          <a:ext cx="5046855"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What went well</a:t>
          </a:r>
        </a:p>
      </dsp:txBody>
      <dsp:txXfrm>
        <a:off x="1435590" y="531"/>
        <a:ext cx="5046855" cy="1242935"/>
      </dsp:txXfrm>
    </dsp:sp>
    <dsp:sp modelId="{9FF94BBB-59B2-4BA7-9EF8-EC8E3FC221D0}">
      <dsp:nvSpPr>
        <dsp:cNvPr id="0" name=""/>
        <dsp:cNvSpPr/>
      </dsp:nvSpPr>
      <dsp:spPr>
        <a:xfrm>
          <a:off x="6482446" y="531"/>
          <a:ext cx="4732788"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kern="1200"/>
            <a:t>Using </a:t>
          </a:r>
          <a:r>
            <a:rPr lang="en-US" sz="1500" kern="1200">
              <a:hlinkClick xmlns:r="http://schemas.openxmlformats.org/officeDocument/2006/relationships" r:id="rId3"/>
            </a:rPr>
            <a:t>repl.it</a:t>
          </a:r>
          <a:r>
            <a:rPr lang="en-US" sz="1500" kern="1200"/>
            <a:t> as our code collaboration tool and cloud hosting provider</a:t>
          </a:r>
        </a:p>
        <a:p>
          <a:pPr marL="0" lvl="0" indent="0" algn="l" defTabSz="666750">
            <a:lnSpc>
              <a:spcPct val="100000"/>
            </a:lnSpc>
            <a:spcBef>
              <a:spcPct val="0"/>
            </a:spcBef>
            <a:spcAft>
              <a:spcPct val="35000"/>
            </a:spcAft>
            <a:buNone/>
          </a:pPr>
          <a:r>
            <a:rPr lang="en-US" sz="1500" kern="1200"/>
            <a:t>Tri-weekly meetings to make sure roadblocks are avoided</a:t>
          </a:r>
        </a:p>
      </dsp:txBody>
      <dsp:txXfrm>
        <a:off x="6482446" y="531"/>
        <a:ext cx="4732788" cy="1242935"/>
      </dsp:txXfrm>
    </dsp:sp>
    <dsp:sp modelId="{BCA37110-2023-4397-9358-01E9F983806C}">
      <dsp:nvSpPr>
        <dsp:cNvPr id="0" name=""/>
        <dsp:cNvSpPr/>
      </dsp:nvSpPr>
      <dsp:spPr>
        <a:xfrm>
          <a:off x="0" y="1554201"/>
          <a:ext cx="11215234"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540D4B-9013-40B9-9FB5-888F7D52A63B}">
      <dsp:nvSpPr>
        <dsp:cNvPr id="0" name=""/>
        <dsp:cNvSpPr/>
      </dsp:nvSpPr>
      <dsp:spPr>
        <a:xfrm>
          <a:off x="375988" y="1833861"/>
          <a:ext cx="683614" cy="683614"/>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D251DF-403E-421E-BFDD-6655782E7F86}">
      <dsp:nvSpPr>
        <dsp:cNvPr id="0" name=""/>
        <dsp:cNvSpPr/>
      </dsp:nvSpPr>
      <dsp:spPr>
        <a:xfrm>
          <a:off x="1435590" y="1554201"/>
          <a:ext cx="5046855"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What needs improvement</a:t>
          </a:r>
        </a:p>
      </dsp:txBody>
      <dsp:txXfrm>
        <a:off x="1435590" y="1554201"/>
        <a:ext cx="5046855" cy="1242935"/>
      </dsp:txXfrm>
    </dsp:sp>
    <dsp:sp modelId="{9D0A4A40-B520-4F69-9CDA-A4C65B814F56}">
      <dsp:nvSpPr>
        <dsp:cNvPr id="0" name=""/>
        <dsp:cNvSpPr/>
      </dsp:nvSpPr>
      <dsp:spPr>
        <a:xfrm>
          <a:off x="6482446" y="1554201"/>
          <a:ext cx="4732788"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kern="1200"/>
            <a:t>Sprint planned items needs to be enforced to avoid mid sprint scope changes</a:t>
          </a:r>
        </a:p>
        <a:p>
          <a:pPr marL="0" lvl="0" indent="0" algn="l" defTabSz="666750">
            <a:lnSpc>
              <a:spcPct val="100000"/>
            </a:lnSpc>
            <a:spcBef>
              <a:spcPct val="0"/>
            </a:spcBef>
            <a:spcAft>
              <a:spcPct val="35000"/>
            </a:spcAft>
            <a:buNone/>
          </a:pPr>
          <a:r>
            <a:rPr lang="en-US" sz="1500" kern="1200"/>
            <a:t>We need to work on stories and tasks in a timely manner</a:t>
          </a:r>
        </a:p>
      </dsp:txBody>
      <dsp:txXfrm>
        <a:off x="6482446" y="1554201"/>
        <a:ext cx="4732788" cy="1242935"/>
      </dsp:txXfrm>
    </dsp:sp>
    <dsp:sp modelId="{A7D246C6-5FCB-4E9B-A808-15ABFE4DE6D3}">
      <dsp:nvSpPr>
        <dsp:cNvPr id="0" name=""/>
        <dsp:cNvSpPr/>
      </dsp:nvSpPr>
      <dsp:spPr>
        <a:xfrm>
          <a:off x="0" y="3107870"/>
          <a:ext cx="11215234"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CA4CF-C967-4586-8EEC-9A844E688933}">
      <dsp:nvSpPr>
        <dsp:cNvPr id="0" name=""/>
        <dsp:cNvSpPr/>
      </dsp:nvSpPr>
      <dsp:spPr>
        <a:xfrm>
          <a:off x="375988" y="3387531"/>
          <a:ext cx="683614" cy="683614"/>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FAAA12-53AB-40CC-846D-DB6634D0CEFD}">
      <dsp:nvSpPr>
        <dsp:cNvPr id="0" name=""/>
        <dsp:cNvSpPr/>
      </dsp:nvSpPr>
      <dsp:spPr>
        <a:xfrm>
          <a:off x="1435590" y="3107870"/>
          <a:ext cx="5046855"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Next Steps</a:t>
          </a:r>
        </a:p>
      </dsp:txBody>
      <dsp:txXfrm>
        <a:off x="1435590" y="3107870"/>
        <a:ext cx="5046855" cy="1242935"/>
      </dsp:txXfrm>
    </dsp:sp>
    <dsp:sp modelId="{74B92F36-C3B1-43CF-813B-2B4223DE7F04}">
      <dsp:nvSpPr>
        <dsp:cNvPr id="0" name=""/>
        <dsp:cNvSpPr/>
      </dsp:nvSpPr>
      <dsp:spPr>
        <a:xfrm>
          <a:off x="6482446" y="3107870"/>
          <a:ext cx="4732788"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kern="1200"/>
            <a:t>Read </a:t>
          </a:r>
          <a:r>
            <a:rPr lang="en-US" sz="1500" kern="1200">
              <a:hlinkClick xmlns:r="http://schemas.openxmlformats.org/officeDocument/2006/relationships" r:id="rId3"/>
            </a:rPr>
            <a:t>repl.it</a:t>
          </a:r>
          <a:r>
            <a:rPr lang="en-US" sz="1500" kern="1200"/>
            <a:t> documentation for better understanding </a:t>
          </a:r>
        </a:p>
      </dsp:txBody>
      <dsp:txXfrm>
        <a:off x="6482446" y="3107870"/>
        <a:ext cx="4732788"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2/23/21</a:t>
            </a:fld>
            <a:endParaRPr lang="en-US"/>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2/23/21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a:t>
            </a:fld>
            <a:endParaRPr lang="en-US" noProof="0"/>
          </a:p>
        </p:txBody>
      </p:sp>
    </p:spTree>
    <p:extLst>
      <p:ext uri="{BB962C8B-B14F-4D97-AF65-F5344CB8AC3E}">
        <p14:creationId xmlns:p14="http://schemas.microsoft.com/office/powerpoint/2010/main" val="1214114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15</a:t>
            </a:fld>
            <a:endParaRPr lang="en-US" noProof="0"/>
          </a:p>
        </p:txBody>
      </p:sp>
    </p:spTree>
    <p:extLst>
      <p:ext uri="{BB962C8B-B14F-4D97-AF65-F5344CB8AC3E}">
        <p14:creationId xmlns:p14="http://schemas.microsoft.com/office/powerpoint/2010/main" val="2361516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16</a:t>
            </a:fld>
            <a:endParaRPr lang="en-US" noProof="0"/>
          </a:p>
        </p:txBody>
      </p:sp>
    </p:spTree>
    <p:extLst>
      <p:ext uri="{BB962C8B-B14F-4D97-AF65-F5344CB8AC3E}">
        <p14:creationId xmlns:p14="http://schemas.microsoft.com/office/powerpoint/2010/main" val="1532568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17</a:t>
            </a:fld>
            <a:endParaRPr lang="en-US" noProof="0"/>
          </a:p>
        </p:txBody>
      </p:sp>
    </p:spTree>
    <p:extLst>
      <p:ext uri="{BB962C8B-B14F-4D97-AF65-F5344CB8AC3E}">
        <p14:creationId xmlns:p14="http://schemas.microsoft.com/office/powerpoint/2010/main" val="3053226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734D747-9380-41EE-9946-EC9EC0CA5D1E}" type="slidenum">
              <a:rPr lang="en-US" noProof="0" smtClean="0"/>
              <a:t>18</a:t>
            </a:fld>
            <a:endParaRPr lang="en-US" noProof="0"/>
          </a:p>
        </p:txBody>
      </p:sp>
    </p:spTree>
    <p:extLst>
      <p:ext uri="{BB962C8B-B14F-4D97-AF65-F5344CB8AC3E}">
        <p14:creationId xmlns:p14="http://schemas.microsoft.com/office/powerpoint/2010/main" val="661820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20</a:t>
            </a:fld>
            <a:endParaRPr lang="en-US" noProof="0"/>
          </a:p>
        </p:txBody>
      </p:sp>
    </p:spTree>
    <p:extLst>
      <p:ext uri="{BB962C8B-B14F-4D97-AF65-F5344CB8AC3E}">
        <p14:creationId xmlns:p14="http://schemas.microsoft.com/office/powerpoint/2010/main" val="1696194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21</a:t>
            </a:fld>
            <a:endParaRPr lang="en-US" noProof="0"/>
          </a:p>
        </p:txBody>
      </p:sp>
    </p:spTree>
    <p:extLst>
      <p:ext uri="{BB962C8B-B14F-4D97-AF65-F5344CB8AC3E}">
        <p14:creationId xmlns:p14="http://schemas.microsoft.com/office/powerpoint/2010/main" val="880580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22</a:t>
            </a:fld>
            <a:endParaRPr lang="en-US" noProof="0"/>
          </a:p>
        </p:txBody>
      </p:sp>
    </p:spTree>
    <p:extLst>
      <p:ext uri="{BB962C8B-B14F-4D97-AF65-F5344CB8AC3E}">
        <p14:creationId xmlns:p14="http://schemas.microsoft.com/office/powerpoint/2010/main" val="253976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23</a:t>
            </a:fld>
            <a:endParaRPr lang="en-US" noProof="0"/>
          </a:p>
        </p:txBody>
      </p:sp>
    </p:spTree>
    <p:extLst>
      <p:ext uri="{BB962C8B-B14F-4D97-AF65-F5344CB8AC3E}">
        <p14:creationId xmlns:p14="http://schemas.microsoft.com/office/powerpoint/2010/main" val="356708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24</a:t>
            </a:fld>
            <a:endParaRPr lang="en-US" noProof="0"/>
          </a:p>
        </p:txBody>
      </p:sp>
    </p:spTree>
    <p:extLst>
      <p:ext uri="{BB962C8B-B14F-4D97-AF65-F5344CB8AC3E}">
        <p14:creationId xmlns:p14="http://schemas.microsoft.com/office/powerpoint/2010/main" val="1255791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a:t>
            </a:fld>
            <a:endParaRPr lang="en-US" noProof="0"/>
          </a:p>
        </p:txBody>
      </p:sp>
    </p:spTree>
    <p:extLst>
      <p:ext uri="{BB962C8B-B14F-4D97-AF65-F5344CB8AC3E}">
        <p14:creationId xmlns:p14="http://schemas.microsoft.com/office/powerpoint/2010/main" val="910883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3</a:t>
            </a:fld>
            <a:endParaRPr lang="en-US" noProof="0"/>
          </a:p>
        </p:txBody>
      </p:sp>
    </p:spTree>
    <p:extLst>
      <p:ext uri="{BB962C8B-B14F-4D97-AF65-F5344CB8AC3E}">
        <p14:creationId xmlns:p14="http://schemas.microsoft.com/office/powerpoint/2010/main" val="701222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9</a:t>
            </a:fld>
            <a:endParaRPr lang="en-US" noProof="0"/>
          </a:p>
        </p:txBody>
      </p:sp>
    </p:spTree>
    <p:extLst>
      <p:ext uri="{BB962C8B-B14F-4D97-AF65-F5344CB8AC3E}">
        <p14:creationId xmlns:p14="http://schemas.microsoft.com/office/powerpoint/2010/main" val="993810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10</a:t>
            </a:fld>
            <a:endParaRPr lang="en-US" noProof="0"/>
          </a:p>
        </p:txBody>
      </p:sp>
    </p:spTree>
    <p:extLst>
      <p:ext uri="{BB962C8B-B14F-4D97-AF65-F5344CB8AC3E}">
        <p14:creationId xmlns:p14="http://schemas.microsoft.com/office/powerpoint/2010/main" val="1501988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11</a:t>
            </a:fld>
            <a:endParaRPr lang="en-US" noProof="0"/>
          </a:p>
        </p:txBody>
      </p:sp>
    </p:spTree>
    <p:extLst>
      <p:ext uri="{BB962C8B-B14F-4D97-AF65-F5344CB8AC3E}">
        <p14:creationId xmlns:p14="http://schemas.microsoft.com/office/powerpoint/2010/main" val="3431395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12</a:t>
            </a:fld>
            <a:endParaRPr lang="en-US" noProof="0"/>
          </a:p>
        </p:txBody>
      </p:sp>
    </p:spTree>
    <p:extLst>
      <p:ext uri="{BB962C8B-B14F-4D97-AF65-F5344CB8AC3E}">
        <p14:creationId xmlns:p14="http://schemas.microsoft.com/office/powerpoint/2010/main" val="3295261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13</a:t>
            </a:fld>
            <a:endParaRPr lang="en-US" noProof="0"/>
          </a:p>
        </p:txBody>
      </p:sp>
    </p:spTree>
    <p:extLst>
      <p:ext uri="{BB962C8B-B14F-4D97-AF65-F5344CB8AC3E}">
        <p14:creationId xmlns:p14="http://schemas.microsoft.com/office/powerpoint/2010/main" val="3019775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14</a:t>
            </a:fld>
            <a:endParaRPr lang="en-US" noProof="0"/>
          </a:p>
        </p:txBody>
      </p:sp>
    </p:spTree>
    <p:extLst>
      <p:ext uri="{BB962C8B-B14F-4D97-AF65-F5344CB8AC3E}">
        <p14:creationId xmlns:p14="http://schemas.microsoft.com/office/powerpoint/2010/main" val="2444351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2.tiff"/><Relationship Id="rId4" Type="http://schemas.openxmlformats.org/officeDocument/2006/relationships/image" Target="../media/image21.tiff"/></Relationships>
</file>

<file path=ppt/slides/_rels/slide1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symcheck.jazzymaya.repl.co/"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azzymaya/HiddenAgility/wiki"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1.wdp"/><Relationship Id="rId18"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hyperlink" Target="http://culturepointwapi.be/wakka.php?wiki=LancementDuProjetEuropeenDemo" TargetMode="External"/><Relationship Id="rId12" Type="http://schemas.openxmlformats.org/officeDocument/2006/relationships/image" Target="../media/image7.png"/><Relationship Id="rId17"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image" Target="../media/image9.svg"/><Relationship Id="rId1" Type="http://schemas.openxmlformats.org/officeDocument/2006/relationships/slideLayout" Target="../slideLayouts/slideLayout11.xml"/><Relationship Id="rId6" Type="http://schemas.openxmlformats.org/officeDocument/2006/relationships/image" Target="../media/image3.png"/><Relationship Id="rId11" Type="http://schemas.openxmlformats.org/officeDocument/2006/relationships/image" Target="../media/image6.svg"/><Relationship Id="rId5" Type="http://schemas.openxmlformats.org/officeDocument/2006/relationships/hyperlink" Target="https://pixabay.com/en/recursion-icon-iteration-icon-2865934/" TargetMode="Externa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s://grasshopperherder.com/lean-startup-patterns-interview-with-sam-mcafee/" TargetMode="External"/><Relationship Id="rId14" Type="http://schemas.openxmlformats.org/officeDocument/2006/relationships/hyperlink" Target="https://www.pcihispano.com/10-anos-del-pci-ssc-la-linea-de-tiempo-del-comite-de-estandares/"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jazzymaya/HiddenAgility/wiki" TargetMode="External"/><Relationship Id="rId2" Type="http://schemas.openxmlformats.org/officeDocument/2006/relationships/hyperlink" Target="https://symcheck.jazzymaya.repl.co/"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761488" y="685800"/>
            <a:ext cx="7077456" cy="2953512"/>
          </a:xfrm>
        </p:spPr>
        <p:txBody>
          <a:bodyPr/>
          <a:lstStyle/>
          <a:p>
            <a:r>
              <a:rPr lang="en-US"/>
              <a:t>SymCheck - Sprint 5 Presentation</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2761488" y="4241153"/>
            <a:ext cx="3202894" cy="2616847"/>
          </a:xfrm>
        </p:spPr>
        <p:txBody>
          <a:bodyPr/>
          <a:lstStyle/>
          <a:p>
            <a:pPr marL="0" indent="0">
              <a:buNone/>
            </a:pPr>
            <a:r>
              <a:rPr lang="en-US"/>
              <a:t>By:</a:t>
            </a:r>
          </a:p>
          <a:p>
            <a:pPr marL="0" indent="0">
              <a:buNone/>
            </a:pPr>
            <a:r>
              <a:rPr lang="en-US"/>
              <a:t>Alan Singleton, Briana Figueroa, Morgan Franklin, Jasmine Washington, </a:t>
            </a:r>
            <a:r>
              <a:rPr lang="en-US" err="1"/>
              <a:t>Sayema</a:t>
            </a:r>
            <a:r>
              <a:rPr lang="en-US"/>
              <a:t> Islam, and Swapnil </a:t>
            </a:r>
            <a:r>
              <a:rPr lang="en-US" err="1"/>
              <a:t>Kadekar</a:t>
            </a:r>
            <a:endParaRPr lang="en-US"/>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a:t>Comparison</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10</a:t>
            </a:fld>
            <a:endParaRPr lang="en-US"/>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p:txBody>
          <a:bodyPr/>
          <a:lstStyle/>
          <a:p>
            <a:r>
              <a:rPr lang="en-US"/>
              <a:t>Sprint 4</a:t>
            </a:r>
          </a:p>
        </p:txBody>
      </p:sp>
      <p:sp>
        <p:nvSpPr>
          <p:cNvPr id="5" name="Text Placeholder 4">
            <a:extLst>
              <a:ext uri="{FF2B5EF4-FFF2-40B4-BE49-F238E27FC236}">
                <a16:creationId xmlns:a16="http://schemas.microsoft.com/office/drawing/2014/main" id="{E0C87788-476B-4620-8002-A5C1177AD6C1}"/>
              </a:ext>
            </a:extLst>
          </p:cNvPr>
          <p:cNvSpPr>
            <a:spLocks noGrp="1"/>
          </p:cNvSpPr>
          <p:nvPr>
            <p:ph type="body" sz="quarter" idx="3"/>
          </p:nvPr>
        </p:nvSpPr>
        <p:spPr/>
        <p:txBody>
          <a:bodyPr/>
          <a:lstStyle/>
          <a:p>
            <a:r>
              <a:rPr lang="en-US"/>
              <a:t>Sprint 5</a:t>
            </a:r>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a:off x="444500" y="2505074"/>
            <a:ext cx="5157787" cy="3684587"/>
          </a:xfrm>
        </p:spPr>
        <p:txBody>
          <a:bodyPr>
            <a:normAutofit/>
          </a:bodyPr>
          <a:lstStyle/>
          <a:p>
            <a:r>
              <a:rPr lang="en-US"/>
              <a:t>We completed our machine learning algorithm to diagnose Chickenpox and Pinkeye.</a:t>
            </a:r>
          </a:p>
          <a:p>
            <a:pPr lvl="1"/>
            <a:r>
              <a:rPr lang="en-US"/>
              <a:t>The accuracy percentage is 78</a:t>
            </a:r>
          </a:p>
          <a:p>
            <a:r>
              <a:rPr lang="en-US"/>
              <a:t>We provided information about these illnesses such as when to see a doctor and typical symptoms. </a:t>
            </a:r>
          </a:p>
          <a:p>
            <a:pPr lvl="1"/>
            <a:r>
              <a:rPr lang="en-US"/>
              <a:t>This information is from the CDC</a:t>
            </a:r>
          </a:p>
          <a:p>
            <a:r>
              <a:rPr lang="en-US"/>
              <a:t>We added “Find nearest Emergency room” feature to our Image page and Results page.</a:t>
            </a:r>
          </a:p>
          <a:p>
            <a:pPr lvl="1"/>
            <a:r>
              <a:rPr lang="en-US"/>
              <a:t>Patients can find the nearest hospital or urgent care from their location</a:t>
            </a:r>
          </a:p>
          <a:p>
            <a:endParaRPr lang="en-US"/>
          </a:p>
          <a:p>
            <a:endParaRPr lang="en-US"/>
          </a:p>
          <a:p>
            <a:endParaRPr lang="en-US"/>
          </a:p>
          <a:p>
            <a:endParaRPr lang="en-US"/>
          </a:p>
        </p:txBody>
      </p:sp>
      <p:sp>
        <p:nvSpPr>
          <p:cNvPr id="6" name="Text Placeholder 5">
            <a:extLst>
              <a:ext uri="{FF2B5EF4-FFF2-40B4-BE49-F238E27FC236}">
                <a16:creationId xmlns:a16="http://schemas.microsoft.com/office/drawing/2014/main" id="{000A9570-5EF6-4AFB-9FCA-7C8998E3FEB1}"/>
              </a:ext>
            </a:extLst>
          </p:cNvPr>
          <p:cNvSpPr>
            <a:spLocks noGrp="1"/>
          </p:cNvSpPr>
          <p:nvPr>
            <p:ph type="body" sz="quarter" idx="4"/>
          </p:nvPr>
        </p:nvSpPr>
        <p:spPr/>
        <p:txBody>
          <a:bodyPr>
            <a:normAutofit lnSpcReduction="10000"/>
          </a:bodyPr>
          <a:lstStyle/>
          <a:p>
            <a:r>
              <a:rPr lang="en-US"/>
              <a:t>We added a new capability that allows you to see the image uploaded for confirmation purposes.</a:t>
            </a:r>
          </a:p>
          <a:p>
            <a:r>
              <a:rPr lang="en-US"/>
              <a:t>We added a chatbot to each page that acts as a virtual assistant for </a:t>
            </a:r>
            <a:r>
              <a:rPr lang="en-US" err="1"/>
              <a:t>SymCheck</a:t>
            </a:r>
            <a:r>
              <a:rPr lang="en-US"/>
              <a:t>.</a:t>
            </a:r>
          </a:p>
          <a:p>
            <a:pPr lvl="1"/>
            <a:r>
              <a:rPr lang="en-US"/>
              <a:t>It can direct users to various resources such as our GitHub, the CDC website, or reach us via email</a:t>
            </a:r>
          </a:p>
          <a:p>
            <a:r>
              <a:rPr lang="en-US"/>
              <a:t>We hosted our application to the cloud for easier accessibility.</a:t>
            </a:r>
          </a:p>
          <a:p>
            <a:pPr lvl="1"/>
            <a:r>
              <a:rPr lang="en-US"/>
              <a:t>Users can access </a:t>
            </a:r>
            <a:r>
              <a:rPr lang="en-US" err="1"/>
              <a:t>SymCheck</a:t>
            </a:r>
            <a:r>
              <a:rPr lang="en-US"/>
              <a:t> on any laptop or desktop</a:t>
            </a:r>
          </a:p>
          <a:p>
            <a:pPr lvl="1"/>
            <a:r>
              <a:rPr lang="en-US"/>
              <a:t>There is no need to install and run </a:t>
            </a:r>
            <a:r>
              <a:rPr lang="en-US" err="1"/>
              <a:t>SymCheck</a:t>
            </a:r>
            <a:r>
              <a:rPr lang="en-US"/>
              <a:t> on your device</a:t>
            </a:r>
          </a:p>
          <a:p>
            <a:endParaRPr lang="en-US"/>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851B7-9929-FE4F-BA6F-A413ED3ED13C}"/>
              </a:ext>
            </a:extLst>
          </p:cNvPr>
          <p:cNvSpPr>
            <a:spLocks noGrp="1"/>
          </p:cNvSpPr>
          <p:nvPr>
            <p:ph type="title"/>
          </p:nvPr>
        </p:nvSpPr>
        <p:spPr/>
        <p:txBody>
          <a:bodyPr/>
          <a:lstStyle/>
          <a:p>
            <a:r>
              <a:rPr lang="en-US"/>
              <a:t>Sprint 5 New Technologies</a:t>
            </a:r>
          </a:p>
        </p:txBody>
      </p:sp>
      <p:sp>
        <p:nvSpPr>
          <p:cNvPr id="3" name="Slide Number Placeholder 2">
            <a:extLst>
              <a:ext uri="{FF2B5EF4-FFF2-40B4-BE49-F238E27FC236}">
                <a16:creationId xmlns:a16="http://schemas.microsoft.com/office/drawing/2014/main" id="{D03A21A5-2408-3B4D-A0C8-F2F2CBD0ACD3}"/>
              </a:ext>
            </a:extLst>
          </p:cNvPr>
          <p:cNvSpPr>
            <a:spLocks noGrp="1"/>
          </p:cNvSpPr>
          <p:nvPr>
            <p:ph type="sldNum" sz="quarter" idx="12"/>
          </p:nvPr>
        </p:nvSpPr>
        <p:spPr/>
        <p:txBody>
          <a:bodyPr/>
          <a:lstStyle/>
          <a:p>
            <a:fld id="{C263D6C4-4840-40CC-AC84-17E24B3B7BDE}" type="slidenum">
              <a:rPr lang="en-US" noProof="0" smtClean="0"/>
              <a:pPr/>
              <a:t>11</a:t>
            </a:fld>
            <a:endParaRPr lang="en-US" noProof="0"/>
          </a:p>
        </p:txBody>
      </p:sp>
      <p:pic>
        <p:nvPicPr>
          <p:cNvPr id="10" name="Content Placeholder 9" descr="Logo&#10;&#10;Description automatically generated">
            <a:extLst>
              <a:ext uri="{FF2B5EF4-FFF2-40B4-BE49-F238E27FC236}">
                <a16:creationId xmlns:a16="http://schemas.microsoft.com/office/drawing/2014/main" id="{23C1B888-83E3-B545-BDEF-8FBA9B10B20D}"/>
              </a:ext>
            </a:extLst>
          </p:cNvPr>
          <p:cNvPicPr>
            <a:picLocks noGrp="1" noChangeAspect="1"/>
          </p:cNvPicPr>
          <p:nvPr>
            <p:ph sz="quarter" idx="4"/>
          </p:nvPr>
        </p:nvPicPr>
        <p:blipFill>
          <a:blip r:embed="rId3">
            <a:duotone>
              <a:schemeClr val="accent2">
                <a:shade val="45000"/>
                <a:satMod val="135000"/>
              </a:schemeClr>
              <a:prstClr val="white"/>
            </a:duotone>
          </a:blip>
          <a:stretch>
            <a:fillRect/>
          </a:stretch>
        </p:blipFill>
        <p:spPr>
          <a:xfrm>
            <a:off x="743712" y="1506488"/>
            <a:ext cx="5183187" cy="1368685"/>
          </a:xfrm>
        </p:spPr>
      </p:pic>
      <p:pic>
        <p:nvPicPr>
          <p:cNvPr id="8" name="Graphic 7">
            <a:extLst>
              <a:ext uri="{FF2B5EF4-FFF2-40B4-BE49-F238E27FC236}">
                <a16:creationId xmlns:a16="http://schemas.microsoft.com/office/drawing/2014/main" id="{A289228E-1B14-504F-947F-247FE517D1CC}"/>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448818" y="1369239"/>
            <a:ext cx="3999470" cy="1505934"/>
          </a:xfrm>
          <a:prstGeom prst="rect">
            <a:avLst/>
          </a:prstGeom>
        </p:spPr>
      </p:pic>
      <p:sp>
        <p:nvSpPr>
          <p:cNvPr id="4" name="TextBox 3">
            <a:extLst>
              <a:ext uri="{FF2B5EF4-FFF2-40B4-BE49-F238E27FC236}">
                <a16:creationId xmlns:a16="http://schemas.microsoft.com/office/drawing/2014/main" id="{C95389B9-74BD-4D9A-887D-F648DC9805ED}"/>
              </a:ext>
            </a:extLst>
          </p:cNvPr>
          <p:cNvSpPr txBox="1"/>
          <p:nvPr/>
        </p:nvSpPr>
        <p:spPr>
          <a:xfrm>
            <a:off x="856890" y="3531079"/>
            <a:ext cx="4871048" cy="2031325"/>
          </a:xfrm>
          <a:prstGeom prst="rect">
            <a:avLst/>
          </a:prstGeom>
          <a:noFill/>
          <a:ln>
            <a:solidFill>
              <a:srgbClr val="00335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ea typeface="+mn-lt"/>
                <a:cs typeface="+mn-lt"/>
              </a:rPr>
              <a:t>Natural language understanding platform</a:t>
            </a:r>
            <a:endParaRPr lang="en-US">
              <a:cs typeface="Arial"/>
            </a:endParaRPr>
          </a:p>
          <a:p>
            <a:pPr marL="285750" indent="-285750">
              <a:buFont typeface="Arial"/>
              <a:buChar char="•"/>
            </a:pPr>
            <a:endParaRPr lang="en-US">
              <a:solidFill>
                <a:schemeClr val="bg1"/>
              </a:solidFill>
              <a:cs typeface="Arial"/>
            </a:endParaRPr>
          </a:p>
          <a:p>
            <a:pPr marL="285750" indent="-285750">
              <a:buFont typeface="Arial"/>
              <a:buChar char="•"/>
            </a:pPr>
            <a:r>
              <a:rPr lang="en-US">
                <a:solidFill>
                  <a:schemeClr val="bg1"/>
                </a:solidFill>
                <a:ea typeface="+mn-lt"/>
                <a:cs typeface="+mn-lt"/>
              </a:rPr>
              <a:t>Dialogflow can analyze multiple types of input (text or audio inputs)</a:t>
            </a:r>
          </a:p>
          <a:p>
            <a:pPr marL="285750" indent="-285750">
              <a:buFont typeface="Arial"/>
              <a:buChar char="•"/>
            </a:pPr>
            <a:endParaRPr lang="en-US">
              <a:solidFill>
                <a:schemeClr val="bg1"/>
              </a:solidFill>
              <a:cs typeface="Arial"/>
            </a:endParaRPr>
          </a:p>
          <a:p>
            <a:pPr marL="285750" indent="-285750">
              <a:buFont typeface="Arial"/>
              <a:buChar char="•"/>
            </a:pPr>
            <a:r>
              <a:rPr lang="en-US">
                <a:solidFill>
                  <a:schemeClr val="bg1"/>
                </a:solidFill>
              </a:rPr>
              <a:t>Advanced AI : </a:t>
            </a:r>
            <a:r>
              <a:rPr lang="en-US">
                <a:solidFill>
                  <a:schemeClr val="bg1"/>
                </a:solidFill>
                <a:ea typeface="+mn-lt"/>
                <a:cs typeface="+mn-lt"/>
              </a:rPr>
              <a:t>BERT-based natural language understanding (NLU) model</a:t>
            </a:r>
            <a:endParaRPr lang="en-US">
              <a:solidFill>
                <a:schemeClr val="bg1"/>
              </a:solidFill>
              <a:cs typeface="Arial"/>
            </a:endParaRPr>
          </a:p>
        </p:txBody>
      </p:sp>
      <p:sp>
        <p:nvSpPr>
          <p:cNvPr id="7" name="TextBox 6">
            <a:extLst>
              <a:ext uri="{FF2B5EF4-FFF2-40B4-BE49-F238E27FC236}">
                <a16:creationId xmlns:a16="http://schemas.microsoft.com/office/drawing/2014/main" id="{2DC6A8AC-600E-4807-B69D-11144A826310}"/>
              </a:ext>
            </a:extLst>
          </p:cNvPr>
          <p:cNvSpPr txBox="1"/>
          <p:nvPr/>
        </p:nvSpPr>
        <p:spPr>
          <a:xfrm>
            <a:off x="6794739" y="3487946"/>
            <a:ext cx="4871048" cy="2308324"/>
          </a:xfrm>
          <a:prstGeom prst="rect">
            <a:avLst/>
          </a:prstGeom>
          <a:noFill/>
          <a:ln>
            <a:solidFill>
              <a:srgbClr val="00335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ea typeface="+mn-lt"/>
                <a:cs typeface="+mn-lt"/>
              </a:rPr>
              <a:t>Interactive, console-based, programming environment</a:t>
            </a:r>
            <a:endParaRPr lang="en-US">
              <a:solidFill>
                <a:schemeClr val="bg1"/>
              </a:solidFill>
              <a:cs typeface="Arial"/>
            </a:endParaRPr>
          </a:p>
          <a:p>
            <a:pPr marL="285750" indent="-285750">
              <a:buFont typeface="Arial"/>
              <a:buChar char="•"/>
            </a:pPr>
            <a:endParaRPr lang="en-US">
              <a:solidFill>
                <a:schemeClr val="bg1"/>
              </a:solidFill>
              <a:cs typeface="Arial"/>
            </a:endParaRPr>
          </a:p>
          <a:p>
            <a:pPr marL="285750" indent="-285750">
              <a:buFont typeface="Arial"/>
              <a:buChar char="•"/>
            </a:pPr>
            <a:r>
              <a:rPr lang="en-US">
                <a:solidFill>
                  <a:schemeClr val="bg1"/>
                </a:solidFill>
                <a:ea typeface="+mn-lt"/>
                <a:cs typeface="+mn-lt"/>
              </a:rPr>
              <a:t>Multi languages support</a:t>
            </a:r>
          </a:p>
          <a:p>
            <a:pPr marL="285750" indent="-285750">
              <a:buFont typeface="Arial"/>
              <a:buChar char="•"/>
            </a:pPr>
            <a:endParaRPr lang="en-US">
              <a:solidFill>
                <a:schemeClr val="bg1"/>
              </a:solidFill>
              <a:cs typeface="Arial"/>
            </a:endParaRPr>
          </a:p>
          <a:p>
            <a:pPr marL="285750" indent="-285750">
              <a:buFont typeface="Arial"/>
              <a:buChar char="•"/>
            </a:pPr>
            <a:r>
              <a:rPr lang="en-US">
                <a:solidFill>
                  <a:schemeClr val="bg1"/>
                </a:solidFill>
                <a:ea typeface="+mn-lt"/>
                <a:cs typeface="+mn-lt"/>
              </a:rPr>
              <a:t>manage the environment for building and running code</a:t>
            </a:r>
            <a:endParaRPr lang="en-US">
              <a:solidFill>
                <a:schemeClr val="bg1"/>
              </a:solidFill>
              <a:cs typeface="Arial"/>
            </a:endParaRPr>
          </a:p>
          <a:p>
            <a:pPr marL="285750" indent="-285750">
              <a:buFont typeface="Arial"/>
              <a:buChar char="•"/>
            </a:pPr>
            <a:endParaRPr lang="en-US">
              <a:solidFill>
                <a:schemeClr val="bg1"/>
              </a:solidFill>
              <a:cs typeface="Arial"/>
            </a:endParaRPr>
          </a:p>
        </p:txBody>
      </p:sp>
    </p:spTree>
    <p:extLst>
      <p:ext uri="{BB962C8B-B14F-4D97-AF65-F5344CB8AC3E}">
        <p14:creationId xmlns:p14="http://schemas.microsoft.com/office/powerpoint/2010/main" val="376979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p:txBody>
          <a:bodyPr>
            <a:normAutofit fontScale="90000"/>
          </a:bodyPr>
          <a:lstStyle/>
          <a:p>
            <a:r>
              <a:rPr lang="en-US"/>
              <a:t>Sprint 5 </a:t>
            </a:r>
            <a:br>
              <a:rPr lang="en-US"/>
            </a:br>
            <a:endParaRPr lang="en-US" sz="4000"/>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12</a:t>
            </a:fld>
            <a:endParaRPr lang="en-US"/>
          </a:p>
        </p:txBody>
      </p:sp>
    </p:spTree>
    <p:extLst>
      <p:ext uri="{BB962C8B-B14F-4D97-AF65-F5344CB8AC3E}">
        <p14:creationId xmlns:p14="http://schemas.microsoft.com/office/powerpoint/2010/main" val="304237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a:t>Sprint 5 Committed Tasks and Stories</a:t>
            </a:r>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13</a:t>
            </a:fld>
            <a:endParaRPr lang="en-US"/>
          </a:p>
        </p:txBody>
      </p:sp>
      <p:grpSp>
        <p:nvGrpSpPr>
          <p:cNvPr id="14" name="Group 13">
            <a:extLst>
              <a:ext uri="{FF2B5EF4-FFF2-40B4-BE49-F238E27FC236}">
                <a16:creationId xmlns:a16="http://schemas.microsoft.com/office/drawing/2014/main" id="{2746A80C-0578-D849-AFFF-ACC002470F6F}"/>
              </a:ext>
            </a:extLst>
          </p:cNvPr>
          <p:cNvGrpSpPr/>
          <p:nvPr/>
        </p:nvGrpSpPr>
        <p:grpSpPr>
          <a:xfrm>
            <a:off x="1212850" y="1275492"/>
            <a:ext cx="9766300" cy="1498600"/>
            <a:chOff x="0" y="1257644"/>
            <a:chExt cx="9766300" cy="1498600"/>
          </a:xfrm>
        </p:grpSpPr>
        <p:pic>
          <p:nvPicPr>
            <p:cNvPr id="5" name="Picture 4">
              <a:extLst>
                <a:ext uri="{FF2B5EF4-FFF2-40B4-BE49-F238E27FC236}">
                  <a16:creationId xmlns:a16="http://schemas.microsoft.com/office/drawing/2014/main" id="{C58098FA-CFEE-604D-B5B7-364A88C53D7D}"/>
                </a:ext>
              </a:extLst>
            </p:cNvPr>
            <p:cNvPicPr>
              <a:picLocks noChangeAspect="1"/>
            </p:cNvPicPr>
            <p:nvPr/>
          </p:nvPicPr>
          <p:blipFill>
            <a:blip r:embed="rId3"/>
            <a:stretch>
              <a:fillRect/>
            </a:stretch>
          </p:blipFill>
          <p:spPr>
            <a:xfrm>
              <a:off x="0" y="1257644"/>
              <a:ext cx="9766300" cy="952500"/>
            </a:xfrm>
            <a:prstGeom prst="rect">
              <a:avLst/>
            </a:prstGeom>
          </p:spPr>
        </p:pic>
        <p:pic>
          <p:nvPicPr>
            <p:cNvPr id="7" name="Picture 6">
              <a:extLst>
                <a:ext uri="{FF2B5EF4-FFF2-40B4-BE49-F238E27FC236}">
                  <a16:creationId xmlns:a16="http://schemas.microsoft.com/office/drawing/2014/main" id="{86B6252D-D166-E840-9112-3702559A44B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2210144"/>
              <a:ext cx="9766300" cy="546100"/>
            </a:xfrm>
            <a:prstGeom prst="rect">
              <a:avLst/>
            </a:prstGeom>
          </p:spPr>
        </p:pic>
      </p:grpSp>
      <p:sp>
        <p:nvSpPr>
          <p:cNvPr id="15" name="TextBox 14">
            <a:extLst>
              <a:ext uri="{FF2B5EF4-FFF2-40B4-BE49-F238E27FC236}">
                <a16:creationId xmlns:a16="http://schemas.microsoft.com/office/drawing/2014/main" id="{DC2B44A3-2C2D-D749-9FB4-776D92AE5C01}"/>
              </a:ext>
            </a:extLst>
          </p:cNvPr>
          <p:cNvSpPr txBox="1"/>
          <p:nvPr/>
        </p:nvSpPr>
        <p:spPr>
          <a:xfrm>
            <a:off x="11775989" y="4856205"/>
            <a:ext cx="184731" cy="369332"/>
          </a:xfrm>
          <a:prstGeom prst="rect">
            <a:avLst/>
          </a:prstGeom>
          <a:noFill/>
        </p:spPr>
        <p:txBody>
          <a:bodyPr wrap="none" rtlCol="0">
            <a:spAutoFit/>
          </a:bodyPr>
          <a:lstStyle/>
          <a:p>
            <a:endParaRPr lang="en-US"/>
          </a:p>
        </p:txBody>
      </p:sp>
      <p:pic>
        <p:nvPicPr>
          <p:cNvPr id="18" name="Picture 17">
            <a:extLst>
              <a:ext uri="{FF2B5EF4-FFF2-40B4-BE49-F238E27FC236}">
                <a16:creationId xmlns:a16="http://schemas.microsoft.com/office/drawing/2014/main" id="{51FF5D2D-2E44-B64D-9784-E3DA355EE39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212850" y="2774092"/>
            <a:ext cx="9766300" cy="3507302"/>
          </a:xfrm>
          <a:prstGeom prst="rect">
            <a:avLst/>
          </a:prstGeom>
        </p:spPr>
      </p:pic>
    </p:spTree>
    <p:extLst>
      <p:ext uri="{BB962C8B-B14F-4D97-AF65-F5344CB8AC3E}">
        <p14:creationId xmlns:p14="http://schemas.microsoft.com/office/powerpoint/2010/main" val="4511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a:t>Sprint 5 Completed Tasks and Stories</a:t>
            </a:r>
          </a:p>
        </p:txBody>
      </p:sp>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14</a:t>
            </a:fld>
            <a:endParaRPr lang="en-US"/>
          </a:p>
        </p:txBody>
      </p:sp>
      <p:pic>
        <p:nvPicPr>
          <p:cNvPr id="6" name="Picture 5">
            <a:extLst>
              <a:ext uri="{FF2B5EF4-FFF2-40B4-BE49-F238E27FC236}">
                <a16:creationId xmlns:a16="http://schemas.microsoft.com/office/drawing/2014/main" id="{DD8A9B9C-E59B-D94F-A931-A65962DFEEDE}"/>
              </a:ext>
            </a:extLst>
          </p:cNvPr>
          <p:cNvPicPr>
            <a:picLocks noChangeAspect="1"/>
          </p:cNvPicPr>
          <p:nvPr/>
        </p:nvPicPr>
        <p:blipFill>
          <a:blip r:embed="rId3"/>
          <a:stretch>
            <a:fillRect/>
          </a:stretch>
        </p:blipFill>
        <p:spPr>
          <a:xfrm>
            <a:off x="4441427" y="1444649"/>
            <a:ext cx="6885833" cy="4579079"/>
          </a:xfrm>
          <a:prstGeom prst="rect">
            <a:avLst/>
          </a:prstGeom>
          <a:noFill/>
        </p:spPr>
      </p:pic>
      <p:sp>
        <p:nvSpPr>
          <p:cNvPr id="11" name="Text Placeholder 4">
            <a:extLst>
              <a:ext uri="{FF2B5EF4-FFF2-40B4-BE49-F238E27FC236}">
                <a16:creationId xmlns:a16="http://schemas.microsoft.com/office/drawing/2014/main" id="{2D630A8C-766C-431F-9BB7-B844866314DE}"/>
              </a:ext>
            </a:extLst>
          </p:cNvPr>
          <p:cNvSpPr>
            <a:spLocks noGrp="1"/>
          </p:cNvSpPr>
          <p:nvPr>
            <p:ph type="body" sz="half" idx="2"/>
          </p:nvPr>
        </p:nvSpPr>
        <p:spPr>
          <a:xfrm>
            <a:off x="444500" y="1557392"/>
            <a:ext cx="3365063" cy="2583108"/>
          </a:xfrm>
        </p:spPr>
        <p:txBody>
          <a:bodyPr>
            <a:normAutofit fontScale="77500" lnSpcReduction="20000"/>
          </a:bodyPr>
          <a:lstStyle/>
          <a:p>
            <a:pPr marL="285750" indent="-285750">
              <a:buFont typeface="Arial" panose="020B0604020202020204" pitchFamily="34" charset="0"/>
              <a:buChar char="•"/>
            </a:pPr>
            <a:r>
              <a:rPr lang="en-US" sz="3600"/>
              <a:t>Items boxed in green were added mid-sprint</a:t>
            </a:r>
          </a:p>
          <a:p>
            <a:pPr marL="742950" lvl="1" indent="-285750">
              <a:buFont typeface="Arial" panose="020B0604020202020204" pitchFamily="34" charset="0"/>
              <a:buChar char="•"/>
            </a:pPr>
            <a:r>
              <a:rPr lang="en-US" sz="2600">
                <a:solidFill>
                  <a:schemeClr val="bg1"/>
                </a:solidFill>
              </a:rPr>
              <a:t>This was possible because </a:t>
            </a:r>
            <a:r>
              <a:rPr lang="en-US" sz="2600" err="1">
                <a:solidFill>
                  <a:schemeClr val="bg1"/>
                </a:solidFill>
              </a:rPr>
              <a:t>repl.it</a:t>
            </a:r>
            <a:r>
              <a:rPr lang="en-US" sz="2600">
                <a:solidFill>
                  <a:schemeClr val="bg1"/>
                </a:solidFill>
              </a:rPr>
              <a:t> is a collaborative coding environment and provided hosting capabilities.</a:t>
            </a:r>
            <a:endParaRPr lang="en-US" sz="2800">
              <a:solidFill>
                <a:schemeClr val="bg1"/>
              </a:solidFill>
            </a:endParaRP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66310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p:txBody>
          <a:bodyPr/>
          <a:lstStyle/>
          <a:p>
            <a:r>
              <a:rPr lang="en-US"/>
              <a:t>Acceptance Criteria</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15</a:t>
            </a:fld>
            <a:endParaRPr lang="en-US"/>
          </a:p>
        </p:txBody>
      </p:sp>
      <p:graphicFrame>
        <p:nvGraphicFramePr>
          <p:cNvPr id="9" name="Table 9">
            <a:extLst>
              <a:ext uri="{FF2B5EF4-FFF2-40B4-BE49-F238E27FC236}">
                <a16:creationId xmlns:a16="http://schemas.microsoft.com/office/drawing/2014/main" id="{C656F703-DD79-5A4A-A4D2-B72E93C800CD}"/>
              </a:ext>
            </a:extLst>
          </p:cNvPr>
          <p:cNvGraphicFramePr>
            <a:graphicFrameLocks noGrp="1"/>
          </p:cNvGraphicFramePr>
          <p:nvPr>
            <p:extLst>
              <p:ext uri="{D42A27DB-BD31-4B8C-83A1-F6EECF244321}">
                <p14:modId xmlns:p14="http://schemas.microsoft.com/office/powerpoint/2010/main" val="2462715787"/>
              </p:ext>
            </p:extLst>
          </p:nvPr>
        </p:nvGraphicFramePr>
        <p:xfrm>
          <a:off x="0" y="1333277"/>
          <a:ext cx="12192000" cy="4269482"/>
        </p:xfrm>
        <a:graphic>
          <a:graphicData uri="http://schemas.openxmlformats.org/drawingml/2006/table">
            <a:tbl>
              <a:tblPr firstRow="1" bandRow="1">
                <a:tableStyleId>{8FD4443E-F989-4FC4-A0C8-D5A2AF1F390B}</a:tableStyleId>
              </a:tblPr>
              <a:tblGrid>
                <a:gridCol w="2139696">
                  <a:extLst>
                    <a:ext uri="{9D8B030D-6E8A-4147-A177-3AD203B41FA5}">
                      <a16:colId xmlns:a16="http://schemas.microsoft.com/office/drawing/2014/main" val="3914283510"/>
                    </a:ext>
                  </a:extLst>
                </a:gridCol>
                <a:gridCol w="7607808">
                  <a:extLst>
                    <a:ext uri="{9D8B030D-6E8A-4147-A177-3AD203B41FA5}">
                      <a16:colId xmlns:a16="http://schemas.microsoft.com/office/drawing/2014/main" val="3695043612"/>
                    </a:ext>
                  </a:extLst>
                </a:gridCol>
                <a:gridCol w="2444496">
                  <a:extLst>
                    <a:ext uri="{9D8B030D-6E8A-4147-A177-3AD203B41FA5}">
                      <a16:colId xmlns:a16="http://schemas.microsoft.com/office/drawing/2014/main" val="4147368195"/>
                    </a:ext>
                  </a:extLst>
                </a:gridCol>
              </a:tblGrid>
              <a:tr h="444474">
                <a:tc>
                  <a:txBody>
                    <a:bodyPr/>
                    <a:lstStyle/>
                    <a:p>
                      <a:pPr algn="ctr"/>
                      <a:r>
                        <a:rPr lang="en-US" sz="3200"/>
                        <a:t>Key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Summary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4431710"/>
                  </a:ext>
                </a:extLst>
              </a:tr>
              <a:tr h="1004687">
                <a:tc>
                  <a:txBody>
                    <a:bodyPr/>
                    <a:lstStyle/>
                    <a:p>
                      <a:pPr algn="ctr"/>
                      <a:r>
                        <a:rPr lang="en-US" sz="1400">
                          <a:solidFill>
                            <a:schemeClr val="bg1"/>
                          </a:solidFill>
                        </a:rPr>
                        <a:t>HID-57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gn="l" fontAlgn="ctr">
                        <a:buFont typeface="+mj-lt"/>
                        <a:buAutoNum type="arabicPeriod"/>
                      </a:pPr>
                      <a:r>
                        <a:rPr lang="en-US" sz="1400" b="1" i="0" u="none" strike="noStrike" dirty="0">
                          <a:solidFill>
                            <a:schemeClr val="bg1"/>
                          </a:solidFill>
                          <a:effectLst/>
                          <a:latin typeface="Calibri" panose="020F0502020204030204" pitchFamily="34" charset="0"/>
                        </a:rPr>
                        <a:t>Given that the patient is on the </a:t>
                      </a:r>
                      <a:r>
                        <a:rPr lang="en-US" sz="1400" b="1" i="0" u="none" strike="noStrike" dirty="0" err="1">
                          <a:solidFill>
                            <a:schemeClr val="bg1"/>
                          </a:solidFill>
                          <a:effectLst/>
                          <a:latin typeface="Calibri" panose="020F0502020204030204" pitchFamily="34" charset="0"/>
                        </a:rPr>
                        <a:t>ImageUploadPage</a:t>
                      </a:r>
                      <a:r>
                        <a:rPr lang="en-US" sz="1400" b="1" i="0" u="none" strike="noStrike" dirty="0">
                          <a:solidFill>
                            <a:schemeClr val="bg1"/>
                          </a:solidFill>
                          <a:effectLst/>
                          <a:latin typeface="Calibri" panose="020F0502020204030204" pitchFamily="34" charset="0"/>
                        </a:rPr>
                        <a:t>, when the patient uploads their image, then the user should see their uploaded image within the application.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chemeClr val="bg1"/>
                          </a:solidFill>
                          <a:effectLst/>
                          <a:latin typeface="Calibri" panose="020F0502020204030204" pitchFamily="34" charset="0"/>
                        </a:rPr>
                        <a:t>Image Upload Page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795681"/>
                  </a:ext>
                </a:extLst>
              </a:tr>
              <a:tr h="1481092">
                <a:tc>
                  <a:txBody>
                    <a:bodyPr/>
                    <a:lstStyle/>
                    <a:p>
                      <a:pPr algn="ctr"/>
                      <a:r>
                        <a:rPr lang="en-US" sz="1400">
                          <a:solidFill>
                            <a:schemeClr val="bg1"/>
                          </a:solidFill>
                        </a:rPr>
                        <a:t>HID-58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gn="l" fontAlgn="ctr">
                        <a:buAutoNum type="arabicPeriod"/>
                      </a:pPr>
                      <a:r>
                        <a:rPr lang="en-US" sz="1400" b="1" i="0" u="none" strike="noStrike">
                          <a:solidFill>
                            <a:schemeClr val="bg1"/>
                          </a:solidFill>
                          <a:effectLst/>
                          <a:latin typeface="Calibri" panose="020F0502020204030204" pitchFamily="34" charset="0"/>
                        </a:rPr>
                        <a:t>Given that the patient is on any page of the SymCheck application, when the patient clicks on the chatbot's greeting, then a dialogue window will pop up in the bottom right corner. </a:t>
                      </a:r>
                    </a:p>
                    <a:p>
                      <a:pPr marL="228600" indent="-228600" algn="l" fontAlgn="ctr">
                        <a:buAutoNum type="arabicPeriod"/>
                      </a:pPr>
                      <a:r>
                        <a:rPr lang="en-US" sz="1400" b="1" i="0" u="none" strike="noStrike">
                          <a:solidFill>
                            <a:schemeClr val="bg1"/>
                          </a:solidFill>
                          <a:effectLst/>
                          <a:latin typeface="Calibri" panose="020F0502020204030204" pitchFamily="34" charset="0"/>
                        </a:rPr>
                        <a:t>Given that the patient has a dialogue box opened with the chatbot, when the patient enters "pinkeye" or "chickenpox", then the chatbot will respond by telling the patient they should go to the CDC website.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chemeClr val="bg1"/>
                          </a:solidFill>
                          <a:effectLst/>
                          <a:latin typeface="Calibri" panose="020F0502020204030204" pitchFamily="34" charset="0"/>
                        </a:rPr>
                        <a:t>All Pages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637904"/>
                  </a:ext>
                </a:extLst>
              </a:tr>
              <a:tr h="1204583">
                <a:tc>
                  <a:txBody>
                    <a:bodyPr/>
                    <a:lstStyle/>
                    <a:p>
                      <a:pPr algn="ctr"/>
                      <a:r>
                        <a:rPr lang="en-US" sz="1400">
                          <a:solidFill>
                            <a:schemeClr val="bg1"/>
                          </a:solidFill>
                        </a:rPr>
                        <a:t>HID-62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gn="l" fontAlgn="ctr">
                        <a:buFont typeface="+mj-lt"/>
                        <a:buAutoNum type="arabicPeriod"/>
                      </a:pPr>
                      <a:r>
                        <a:rPr lang="en-US" sz="1400" b="1" i="0" u="none" strike="noStrike">
                          <a:solidFill>
                            <a:schemeClr val="bg1"/>
                          </a:solidFill>
                          <a:effectLst/>
                          <a:latin typeface="Calibri" panose="020F0502020204030204" pitchFamily="34" charset="0"/>
                        </a:rPr>
                        <a:t>Given that the patient has a browser open, when the patient types in </a:t>
                      </a:r>
                      <a:r>
                        <a:rPr lang="en-US" sz="1400" b="1" i="0" u="none" strike="noStrike" err="1">
                          <a:solidFill>
                            <a:schemeClr val="bg1"/>
                          </a:solidFill>
                          <a:effectLst/>
                          <a:latin typeface="Calibri" panose="020F0502020204030204" pitchFamily="34" charset="0"/>
                        </a:rPr>
                        <a:t>SymCheck's</a:t>
                      </a:r>
                      <a:r>
                        <a:rPr lang="en-US" sz="1400" b="1" i="0" u="none" strike="noStrike">
                          <a:solidFill>
                            <a:schemeClr val="bg1"/>
                          </a:solidFill>
                          <a:effectLst/>
                          <a:latin typeface="Calibri" panose="020F0502020204030204" pitchFamily="34" charset="0"/>
                        </a:rPr>
                        <a:t> URL, then the </a:t>
                      </a:r>
                      <a:r>
                        <a:rPr lang="en-US" sz="1400" b="1" i="0" u="none" strike="noStrike" err="1">
                          <a:solidFill>
                            <a:schemeClr val="bg1"/>
                          </a:solidFill>
                          <a:effectLst/>
                          <a:latin typeface="Calibri" panose="020F0502020204030204" pitchFamily="34" charset="0"/>
                        </a:rPr>
                        <a:t>SymCheck</a:t>
                      </a:r>
                      <a:r>
                        <a:rPr lang="en-US" sz="1400" b="1" i="0" u="none" strike="noStrike">
                          <a:solidFill>
                            <a:schemeClr val="bg1"/>
                          </a:solidFill>
                          <a:effectLst/>
                          <a:latin typeface="Calibri" panose="020F0502020204030204" pitchFamily="34" charset="0"/>
                        </a:rPr>
                        <a:t> application should be accessible without any errors.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dirty="0">
                          <a:solidFill>
                            <a:schemeClr val="bg1"/>
                          </a:solidFill>
                          <a:effectLst/>
                          <a:latin typeface="Calibri" panose="020F0502020204030204" pitchFamily="34" charset="0"/>
                        </a:rPr>
                        <a:t>Cloud Access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5791601"/>
                  </a:ext>
                </a:extLst>
              </a:tr>
            </a:tbl>
          </a:graphicData>
        </a:graphic>
      </p:graphicFrame>
    </p:spTree>
    <p:extLst>
      <p:ext uri="{BB962C8B-B14F-4D97-AF65-F5344CB8AC3E}">
        <p14:creationId xmlns:p14="http://schemas.microsoft.com/office/powerpoint/2010/main" val="106542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241300" y="443293"/>
            <a:ext cx="11214100" cy="535531"/>
          </a:xfrm>
        </p:spPr>
        <p:txBody>
          <a:bodyPr/>
          <a:lstStyle/>
          <a:p>
            <a:r>
              <a:rPr lang="en-US"/>
              <a:t>Test Cases</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16</a:t>
            </a:fld>
            <a:endParaRPr lang="en-US"/>
          </a:p>
        </p:txBody>
      </p:sp>
      <p:graphicFrame>
        <p:nvGraphicFramePr>
          <p:cNvPr id="9" name="Table 9">
            <a:extLst>
              <a:ext uri="{FF2B5EF4-FFF2-40B4-BE49-F238E27FC236}">
                <a16:creationId xmlns:a16="http://schemas.microsoft.com/office/drawing/2014/main" id="{C656F703-DD79-5A4A-A4D2-B72E93C800CD}"/>
              </a:ext>
            </a:extLst>
          </p:cNvPr>
          <p:cNvGraphicFramePr>
            <a:graphicFrameLocks noGrp="1"/>
          </p:cNvGraphicFramePr>
          <p:nvPr>
            <p:extLst>
              <p:ext uri="{D42A27DB-BD31-4B8C-83A1-F6EECF244321}">
                <p14:modId xmlns:p14="http://schemas.microsoft.com/office/powerpoint/2010/main" val="3317046209"/>
              </p:ext>
            </p:extLst>
          </p:nvPr>
        </p:nvGraphicFramePr>
        <p:xfrm>
          <a:off x="0" y="978824"/>
          <a:ext cx="12192003" cy="5029217"/>
        </p:xfrm>
        <a:graphic>
          <a:graphicData uri="http://schemas.openxmlformats.org/drawingml/2006/table">
            <a:tbl>
              <a:tblPr firstRow="1" bandRow="1">
                <a:tableStyleId>{8FD4443E-F989-4FC4-A0C8-D5A2AF1F390B}</a:tableStyleId>
              </a:tblPr>
              <a:tblGrid>
                <a:gridCol w="1187400">
                  <a:extLst>
                    <a:ext uri="{9D8B030D-6E8A-4147-A177-3AD203B41FA5}">
                      <a16:colId xmlns:a16="http://schemas.microsoft.com/office/drawing/2014/main" val="3914283510"/>
                    </a:ext>
                  </a:extLst>
                </a:gridCol>
                <a:gridCol w="1043736">
                  <a:extLst>
                    <a:ext uri="{9D8B030D-6E8A-4147-A177-3AD203B41FA5}">
                      <a16:colId xmlns:a16="http://schemas.microsoft.com/office/drawing/2014/main" val="3695043612"/>
                    </a:ext>
                  </a:extLst>
                </a:gridCol>
                <a:gridCol w="948482">
                  <a:extLst>
                    <a:ext uri="{9D8B030D-6E8A-4147-A177-3AD203B41FA5}">
                      <a16:colId xmlns:a16="http://schemas.microsoft.com/office/drawing/2014/main" val="4147368195"/>
                    </a:ext>
                  </a:extLst>
                </a:gridCol>
                <a:gridCol w="1745673">
                  <a:extLst>
                    <a:ext uri="{9D8B030D-6E8A-4147-A177-3AD203B41FA5}">
                      <a16:colId xmlns:a16="http://schemas.microsoft.com/office/drawing/2014/main" val="3929978241"/>
                    </a:ext>
                  </a:extLst>
                </a:gridCol>
                <a:gridCol w="3449782">
                  <a:extLst>
                    <a:ext uri="{9D8B030D-6E8A-4147-A177-3AD203B41FA5}">
                      <a16:colId xmlns:a16="http://schemas.microsoft.com/office/drawing/2014/main" val="110648597"/>
                    </a:ext>
                  </a:extLst>
                </a:gridCol>
                <a:gridCol w="3013363">
                  <a:extLst>
                    <a:ext uri="{9D8B030D-6E8A-4147-A177-3AD203B41FA5}">
                      <a16:colId xmlns:a16="http://schemas.microsoft.com/office/drawing/2014/main" val="496050656"/>
                    </a:ext>
                  </a:extLst>
                </a:gridCol>
                <a:gridCol w="803567">
                  <a:extLst>
                    <a:ext uri="{9D8B030D-6E8A-4147-A177-3AD203B41FA5}">
                      <a16:colId xmlns:a16="http://schemas.microsoft.com/office/drawing/2014/main" val="3027867524"/>
                    </a:ext>
                  </a:extLst>
                </a:gridCol>
              </a:tblGrid>
              <a:tr h="1033621">
                <a:tc>
                  <a:txBody>
                    <a:bodyPr/>
                    <a:lstStyle/>
                    <a:p>
                      <a:pPr marL="0" algn="ctr" defTabSz="914400" rtl="0" eaLnBrk="1" fontAlgn="b" latinLnBrk="0" hangingPunct="1"/>
                      <a:r>
                        <a:rPr lang="en-US" sz="2000" b="1" kern="1200">
                          <a:solidFill>
                            <a:schemeClr val="lt1"/>
                          </a:solidFill>
                          <a:latin typeface="+mn-lt"/>
                          <a:ea typeface="+mn-ea"/>
                          <a:cs typeface="+mn-cs"/>
                        </a:rPr>
                        <a:t>Test Case For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2000" b="1" kern="1200">
                          <a:solidFill>
                            <a:schemeClr val="lt1"/>
                          </a:solidFill>
                          <a:latin typeface="+mn-lt"/>
                          <a:ea typeface="+mn-ea"/>
                          <a:cs typeface="+mn-cs"/>
                        </a:rPr>
                        <a:t>Key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2000" b="1" kern="1200">
                          <a:solidFill>
                            <a:schemeClr val="lt1"/>
                          </a:solidFill>
                          <a:latin typeface="+mn-lt"/>
                          <a:ea typeface="+mn-ea"/>
                          <a:cs typeface="+mn-cs"/>
                        </a:rPr>
                        <a:t>Test Cases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2000" b="1" kern="1200">
                          <a:solidFill>
                            <a:schemeClr val="lt1"/>
                          </a:solidFill>
                          <a:latin typeface="+mn-lt"/>
                          <a:ea typeface="+mn-ea"/>
                          <a:cs typeface="+mn-cs"/>
                        </a:rPr>
                        <a:t>Test Data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2000" b="1" kern="1200">
                          <a:solidFill>
                            <a:schemeClr val="lt1"/>
                          </a:solidFill>
                          <a:latin typeface="+mn-lt"/>
                          <a:ea typeface="+mn-ea"/>
                          <a:cs typeface="+mn-cs"/>
                        </a:rPr>
                        <a:t>Expected Results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2000" b="1" kern="1200">
                          <a:solidFill>
                            <a:schemeClr val="lt1"/>
                          </a:solidFill>
                          <a:latin typeface="+mn-lt"/>
                          <a:ea typeface="+mn-ea"/>
                          <a:cs typeface="+mn-cs"/>
                        </a:rPr>
                        <a:t>Actual Results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2000" b="1" kern="1200">
                          <a:solidFill>
                            <a:schemeClr val="lt1"/>
                          </a:solidFill>
                          <a:latin typeface="+mn-lt"/>
                          <a:ea typeface="+mn-ea"/>
                          <a:cs typeface="+mn-cs"/>
                        </a:rPr>
                        <a:t>Pass/Fail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4431710"/>
                  </a:ext>
                </a:extLst>
              </a:tr>
              <a:tr h="849959">
                <a:tc>
                  <a:txBody>
                    <a:bodyPr/>
                    <a:lstStyle/>
                    <a:p>
                      <a:pPr algn="l" fontAlgn="b"/>
                      <a:r>
                        <a:rPr lang="en-US" sz="1400" b="1" i="0" u="none" strike="noStrike">
                          <a:solidFill>
                            <a:schemeClr val="bg1"/>
                          </a:solidFill>
                          <a:effectLst/>
                          <a:latin typeface="Calibri" panose="020F0502020204030204" pitchFamily="34" charset="0"/>
                        </a:rPr>
                        <a:t>Homepage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a:solidFill>
                            <a:schemeClr val="bg1"/>
                          </a:solidFill>
                          <a:effectLst/>
                          <a:latin typeface="Calibri" panose="020F0502020204030204" pitchFamily="34" charset="0"/>
                        </a:rPr>
                        <a:t>HID-58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Chatbot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Hi, chicken pox, pink eye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dirty="0">
                          <a:solidFill>
                            <a:schemeClr val="bg1"/>
                          </a:solidFill>
                          <a:effectLst/>
                          <a:latin typeface="Calibri" panose="020F0502020204030204" pitchFamily="34" charset="0"/>
                        </a:rPr>
                        <a:t>Patient can interact with </a:t>
                      </a:r>
                      <a:r>
                        <a:rPr lang="en-US" sz="1400" b="1" i="0" u="none" strike="noStrike" dirty="0" err="1">
                          <a:solidFill>
                            <a:schemeClr val="bg1"/>
                          </a:solidFill>
                          <a:effectLst/>
                          <a:latin typeface="Calibri" panose="020F0502020204030204" pitchFamily="34" charset="0"/>
                        </a:rPr>
                        <a:t>SymBot</a:t>
                      </a:r>
                      <a:r>
                        <a:rPr lang="en-US" sz="1400" b="1" i="0" u="none" strike="noStrike" dirty="0">
                          <a:solidFill>
                            <a:schemeClr val="bg1"/>
                          </a:solidFill>
                          <a:effectLst/>
                          <a:latin typeface="Calibri" panose="020F0502020204030204" pitchFamily="34" charset="0"/>
                        </a:rPr>
                        <a:t> and receive  a response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SymBot responds on all patient inputs such as hello, what is chickenpox, how can I speak to creaters of symcheck, etc.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a:solidFill>
                            <a:schemeClr val="bg1"/>
                          </a:solidFill>
                          <a:effectLst/>
                          <a:latin typeface="Calibri" panose="020F0502020204030204" pitchFamily="34" charset="0"/>
                        </a:rPr>
                        <a:t>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795681"/>
                  </a:ext>
                </a:extLst>
              </a:tr>
              <a:tr h="639814">
                <a:tc>
                  <a:txBody>
                    <a:bodyPr/>
                    <a:lstStyle/>
                    <a:p>
                      <a:pPr algn="l" fontAlgn="b"/>
                      <a:r>
                        <a:rPr lang="en-US" sz="1400" b="1" i="0" u="none" strike="noStrike">
                          <a:solidFill>
                            <a:schemeClr val="bg1"/>
                          </a:solidFill>
                          <a:effectLst/>
                          <a:latin typeface="Calibri" panose="020F0502020204030204" pitchFamily="34" charset="0"/>
                        </a:rPr>
                        <a:t>Image Upload Page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a:solidFill>
                            <a:schemeClr val="bg1"/>
                          </a:solidFill>
                          <a:effectLst/>
                          <a:latin typeface="Calibri" panose="020F0502020204030204" pitchFamily="34" charset="0"/>
                        </a:rPr>
                        <a:t>HID-57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Image reflection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pinkeye image file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Patient can see their uploaded image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After you select an image to upload, the page shows you the uploaded image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a:solidFill>
                            <a:schemeClr val="bg1"/>
                          </a:solidFill>
                          <a:effectLst/>
                          <a:latin typeface="Calibri" panose="020F0502020204030204" pitchFamily="34" charset="0"/>
                        </a:rPr>
                        <a:t>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637904"/>
                  </a:ext>
                </a:extLst>
              </a:tr>
              <a:tr h="849959">
                <a:tc>
                  <a:txBody>
                    <a:bodyPr/>
                    <a:lstStyle/>
                    <a:p>
                      <a:pPr algn="l" fontAlgn="b"/>
                      <a:r>
                        <a:rPr lang="en-US" sz="1400" b="1" i="0" u="none" strike="noStrike">
                          <a:solidFill>
                            <a:schemeClr val="bg1"/>
                          </a:solidFill>
                          <a:effectLst/>
                          <a:latin typeface="Calibri" panose="020F0502020204030204" pitchFamily="34" charset="0"/>
                        </a:rPr>
                        <a:t>Image Upload Page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a:solidFill>
                            <a:schemeClr val="bg1"/>
                          </a:solidFill>
                          <a:effectLst/>
                          <a:latin typeface="Calibri" panose="020F0502020204030204" pitchFamily="34" charset="0"/>
                        </a:rPr>
                        <a:t>HID-58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Chatbot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How do I upload an image?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dirty="0">
                          <a:solidFill>
                            <a:schemeClr val="bg1"/>
                          </a:solidFill>
                          <a:effectLst/>
                          <a:latin typeface="Calibri" panose="020F0502020204030204" pitchFamily="34" charset="0"/>
                        </a:rPr>
                        <a:t>Patient can interact with </a:t>
                      </a:r>
                      <a:r>
                        <a:rPr lang="en-US" sz="1400" b="1" i="0" u="none" strike="noStrike" dirty="0" err="1">
                          <a:solidFill>
                            <a:schemeClr val="bg1"/>
                          </a:solidFill>
                          <a:effectLst/>
                          <a:latin typeface="Calibri" panose="020F0502020204030204" pitchFamily="34" charset="0"/>
                        </a:rPr>
                        <a:t>SymBot</a:t>
                      </a:r>
                      <a:r>
                        <a:rPr lang="en-US" sz="1400" b="1" i="0" u="none" strike="noStrike" dirty="0">
                          <a:solidFill>
                            <a:schemeClr val="bg1"/>
                          </a:solidFill>
                          <a:effectLst/>
                          <a:latin typeface="Calibri" panose="020F0502020204030204" pitchFamily="34" charset="0"/>
                        </a:rPr>
                        <a:t> and receive  a response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dirty="0" err="1">
                          <a:solidFill>
                            <a:schemeClr val="bg1"/>
                          </a:solidFill>
                          <a:effectLst/>
                          <a:latin typeface="Calibri" panose="020F0502020204030204" pitchFamily="34" charset="0"/>
                        </a:rPr>
                        <a:t>SymBot</a:t>
                      </a:r>
                      <a:r>
                        <a:rPr lang="en-US" sz="1400" b="1" i="0" u="none" strike="noStrike" dirty="0">
                          <a:solidFill>
                            <a:schemeClr val="bg1"/>
                          </a:solidFill>
                          <a:effectLst/>
                          <a:latin typeface="Calibri" panose="020F0502020204030204" pitchFamily="34" charset="0"/>
                        </a:rPr>
                        <a:t> responds on all patient inputs such as hello, what is chickenpox, how can I speak to </a:t>
                      </a:r>
                      <a:r>
                        <a:rPr lang="en-US" sz="1400" b="1" i="0" u="none" strike="noStrike" dirty="0" err="1">
                          <a:solidFill>
                            <a:schemeClr val="bg1"/>
                          </a:solidFill>
                          <a:effectLst/>
                          <a:latin typeface="Calibri" panose="020F0502020204030204" pitchFamily="34" charset="0"/>
                        </a:rPr>
                        <a:t>creaters</a:t>
                      </a:r>
                      <a:r>
                        <a:rPr lang="en-US" sz="1400" b="1" i="0" u="none" strike="noStrike" dirty="0">
                          <a:solidFill>
                            <a:schemeClr val="bg1"/>
                          </a:solidFill>
                          <a:effectLst/>
                          <a:latin typeface="Calibri" panose="020F0502020204030204" pitchFamily="34" charset="0"/>
                        </a:rPr>
                        <a:t> of </a:t>
                      </a:r>
                      <a:r>
                        <a:rPr lang="en-US" sz="1400" b="1" i="0" u="none" strike="noStrike" dirty="0" err="1">
                          <a:solidFill>
                            <a:schemeClr val="bg1"/>
                          </a:solidFill>
                          <a:effectLst/>
                          <a:latin typeface="Calibri" panose="020F0502020204030204" pitchFamily="34" charset="0"/>
                        </a:rPr>
                        <a:t>symcheck</a:t>
                      </a:r>
                      <a:r>
                        <a:rPr lang="en-US" sz="1400" b="1" i="0" u="none" strike="noStrike" dirty="0">
                          <a:solidFill>
                            <a:schemeClr val="bg1"/>
                          </a:solidFill>
                          <a:effectLst/>
                          <a:latin typeface="Calibri" panose="020F0502020204030204" pitchFamily="34" charset="0"/>
                        </a:rPr>
                        <a:t>, etc.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a:solidFill>
                            <a:schemeClr val="bg1"/>
                          </a:solidFill>
                          <a:effectLst/>
                          <a:latin typeface="Calibri" panose="020F0502020204030204" pitchFamily="34" charset="0"/>
                        </a:rPr>
                        <a:t>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5791601"/>
                  </a:ext>
                </a:extLst>
              </a:tr>
              <a:tr h="849959">
                <a:tc>
                  <a:txBody>
                    <a:bodyPr/>
                    <a:lstStyle/>
                    <a:p>
                      <a:pPr algn="l" fontAlgn="b"/>
                      <a:r>
                        <a:rPr lang="en-US" sz="1400" b="1" i="0" u="none" strike="noStrike">
                          <a:solidFill>
                            <a:schemeClr val="bg1"/>
                          </a:solidFill>
                          <a:effectLst/>
                          <a:latin typeface="Calibri" panose="020F0502020204030204" pitchFamily="34" charset="0"/>
                        </a:rPr>
                        <a:t>Results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a:solidFill>
                            <a:schemeClr val="bg1"/>
                          </a:solidFill>
                          <a:effectLst/>
                          <a:latin typeface="Calibri" panose="020F0502020204030204" pitchFamily="34" charset="0"/>
                        </a:rPr>
                        <a:t>HID-58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Chatbot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How can I get in touch with developers?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dirty="0">
                          <a:solidFill>
                            <a:schemeClr val="bg1"/>
                          </a:solidFill>
                          <a:effectLst/>
                          <a:latin typeface="Calibri" panose="020F0502020204030204" pitchFamily="34" charset="0"/>
                        </a:rPr>
                        <a:t>Patient can interact with </a:t>
                      </a:r>
                      <a:r>
                        <a:rPr lang="en-US" sz="1400" b="1" i="0" u="none" strike="noStrike" dirty="0" err="1">
                          <a:solidFill>
                            <a:schemeClr val="bg1"/>
                          </a:solidFill>
                          <a:effectLst/>
                          <a:latin typeface="Calibri" panose="020F0502020204030204" pitchFamily="34" charset="0"/>
                        </a:rPr>
                        <a:t>SymBot</a:t>
                      </a:r>
                      <a:r>
                        <a:rPr lang="en-US" sz="1400" b="1" i="0" u="none" strike="noStrike" dirty="0">
                          <a:solidFill>
                            <a:schemeClr val="bg1"/>
                          </a:solidFill>
                          <a:effectLst/>
                          <a:latin typeface="Calibri" panose="020F0502020204030204" pitchFamily="34" charset="0"/>
                        </a:rPr>
                        <a:t> and receive  a response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SymBot responds on all patient inputs such as hello, what is chickenpox, how can I speak to creaters of symcheck, etc.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a:solidFill>
                            <a:schemeClr val="bg1"/>
                          </a:solidFill>
                          <a:effectLst/>
                          <a:latin typeface="Calibri" panose="020F0502020204030204" pitchFamily="34" charset="0"/>
                        </a:rPr>
                        <a:t>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2907344"/>
                  </a:ext>
                </a:extLst>
              </a:tr>
              <a:tr h="805905">
                <a:tc>
                  <a:txBody>
                    <a:bodyPr/>
                    <a:lstStyle/>
                    <a:p>
                      <a:pPr algn="l" fontAlgn="b"/>
                      <a:r>
                        <a:rPr lang="en-US" sz="1400" b="1" i="0" u="none" strike="noStrike">
                          <a:solidFill>
                            <a:schemeClr val="bg1"/>
                          </a:solidFill>
                          <a:effectLst/>
                          <a:latin typeface="Calibri" panose="020F0502020204030204" pitchFamily="34" charset="0"/>
                        </a:rPr>
                        <a:t>Cloud Access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a:solidFill>
                            <a:schemeClr val="bg1"/>
                          </a:solidFill>
                          <a:effectLst/>
                          <a:latin typeface="Calibri" panose="020F0502020204030204" pitchFamily="34" charset="0"/>
                        </a:rPr>
                        <a:t>HID-62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dirty="0">
                          <a:solidFill>
                            <a:schemeClr val="bg1"/>
                          </a:solidFill>
                          <a:effectLst/>
                          <a:latin typeface="Calibri" panose="020F0502020204030204" pitchFamily="34" charset="0"/>
                        </a:rPr>
                        <a:t>Access via URL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sng" strike="noStrike" dirty="0">
                          <a:solidFill>
                            <a:schemeClr val="bg1"/>
                          </a:solidFill>
                          <a:effectLst/>
                          <a:latin typeface="Calibri" panose="020F0502020204030204" pitchFamily="34" charset="0"/>
                          <a:hlinkClick r:id="rId3">
                            <a:extLst>
                              <a:ext uri="{A12FA001-AC4F-418D-AE19-62706E023703}">
                                <ahyp:hlinkClr xmlns:ahyp="http://schemas.microsoft.com/office/drawing/2018/hyperlinkcolor" val="tx"/>
                              </a:ext>
                            </a:extLst>
                          </a:hlinkClick>
                        </a:rPr>
                        <a:t>https://symcheck.jazzymaya.repl.co/</a:t>
                      </a:r>
                      <a:endParaRPr lang="en-US" sz="1400" b="1" i="0" u="sng" strike="noStrike" dirty="0">
                        <a:solidFill>
                          <a:schemeClr val="bg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Patients can use SymCheck without any issues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Patients can use SymCheck without any issues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dirty="0">
                          <a:solidFill>
                            <a:schemeClr val="bg1"/>
                          </a:solidFill>
                          <a:effectLst/>
                          <a:latin typeface="Calibri" panose="020F0502020204030204" pitchFamily="34" charset="0"/>
                        </a:rPr>
                        <a:t>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2026272"/>
                  </a:ext>
                </a:extLst>
              </a:tr>
            </a:tbl>
          </a:graphicData>
        </a:graphic>
      </p:graphicFrame>
    </p:spTree>
    <p:extLst>
      <p:ext uri="{BB962C8B-B14F-4D97-AF65-F5344CB8AC3E}">
        <p14:creationId xmlns:p14="http://schemas.microsoft.com/office/powerpoint/2010/main" val="333366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anchor="t">
            <a:normAutofit/>
          </a:bodyPr>
          <a:lstStyle/>
          <a:p>
            <a:r>
              <a:rPr lang="en-US"/>
              <a:t>Sprint 5 Burndown Chart</a:t>
            </a:r>
          </a:p>
        </p:txBody>
      </p:sp>
      <p:sp>
        <p:nvSpPr>
          <p:cNvPr id="10" name="Text Placeholder 2">
            <a:extLst>
              <a:ext uri="{FF2B5EF4-FFF2-40B4-BE49-F238E27FC236}">
                <a16:creationId xmlns:a16="http://schemas.microsoft.com/office/drawing/2014/main" id="{A337D84B-6F8C-4C75-B9A0-41DF3A3DEB20}"/>
              </a:ext>
            </a:extLst>
          </p:cNvPr>
          <p:cNvSpPr>
            <a:spLocks noGrp="1"/>
          </p:cNvSpPr>
          <p:nvPr>
            <p:ph type="body" sz="quarter" idx="18"/>
          </p:nvPr>
        </p:nvSpPr>
        <p:spPr>
          <a:xfrm>
            <a:off x="542094" y="4584270"/>
            <a:ext cx="3293306" cy="1463040"/>
          </a:xfrm>
        </p:spPr>
        <p:txBody>
          <a:bodyPr>
            <a:normAutofit lnSpcReduction="10000"/>
          </a:bodyPr>
          <a:lstStyle/>
          <a:p>
            <a:pPr marL="342900" indent="-342900">
              <a:buFont typeface="Wingdings" pitchFamily="2" charset="2"/>
              <a:buChar char="v"/>
            </a:pPr>
            <a:r>
              <a:rPr lang="en-US" sz="2400"/>
              <a:t>This chart shows our story point burndown. </a:t>
            </a:r>
          </a:p>
          <a:p>
            <a:pPr marL="342900" indent="-342900">
              <a:buFont typeface="Wingdings" pitchFamily="2" charset="2"/>
              <a:buChar char="v"/>
            </a:pPr>
            <a:r>
              <a:rPr lang="en-US" sz="2400"/>
              <a:t>We have a velocity of 13 points.</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17</a:t>
            </a:fld>
            <a:endParaRPr lang="en-US"/>
          </a:p>
        </p:txBody>
      </p:sp>
      <p:pic>
        <p:nvPicPr>
          <p:cNvPr id="4" name="Picture 3" descr="Chart, line chart&#10;&#10;Description automatically generated">
            <a:extLst>
              <a:ext uri="{FF2B5EF4-FFF2-40B4-BE49-F238E27FC236}">
                <a16:creationId xmlns:a16="http://schemas.microsoft.com/office/drawing/2014/main" id="{74C8256F-65C8-EB45-85E6-0E022C915851}"/>
              </a:ext>
            </a:extLst>
          </p:cNvPr>
          <p:cNvPicPr>
            <a:picLocks noChangeAspect="1"/>
          </p:cNvPicPr>
          <p:nvPr/>
        </p:nvPicPr>
        <p:blipFill>
          <a:blip r:embed="rId3"/>
          <a:stretch>
            <a:fillRect/>
          </a:stretch>
        </p:blipFill>
        <p:spPr>
          <a:xfrm>
            <a:off x="266700" y="1383307"/>
            <a:ext cx="11658600" cy="2935874"/>
          </a:xfrm>
          <a:prstGeom prst="rect">
            <a:avLst/>
          </a:prstGeom>
          <a:noFill/>
        </p:spPr>
      </p:pic>
      <p:sp>
        <p:nvSpPr>
          <p:cNvPr id="19" name="Text Placeholder 5">
            <a:extLst>
              <a:ext uri="{FF2B5EF4-FFF2-40B4-BE49-F238E27FC236}">
                <a16:creationId xmlns:a16="http://schemas.microsoft.com/office/drawing/2014/main" id="{651A3A42-DF5B-41A1-85E2-B1F347A9007C}"/>
              </a:ext>
            </a:extLst>
          </p:cNvPr>
          <p:cNvSpPr>
            <a:spLocks noGrp="1"/>
          </p:cNvSpPr>
          <p:nvPr>
            <p:ph type="body" sz="quarter" idx="20"/>
          </p:nvPr>
        </p:nvSpPr>
        <p:spPr>
          <a:xfrm>
            <a:off x="4222103" y="4584270"/>
            <a:ext cx="3293306" cy="1463040"/>
          </a:xfrm>
        </p:spPr>
        <p:txBody>
          <a:bodyPr/>
          <a:lstStyle/>
          <a:p>
            <a:pPr marL="342900" indent="-342900">
              <a:buFont typeface="Wingdings" pitchFamily="2" charset="2"/>
              <a:buChar char="v"/>
            </a:pPr>
            <a:r>
              <a:rPr lang="en-US" sz="2400"/>
              <a:t>We added an 8-point story mid sprint, that is why there is a spike on the 17</a:t>
            </a:r>
            <a:r>
              <a:rPr lang="en-US" sz="2400" baseline="30000"/>
              <a:t>th</a:t>
            </a:r>
            <a:r>
              <a:rPr lang="en-US" sz="2400"/>
              <a:t>.</a:t>
            </a:r>
          </a:p>
        </p:txBody>
      </p:sp>
      <p:sp>
        <p:nvSpPr>
          <p:cNvPr id="21" name="Text Placeholder 6">
            <a:extLst>
              <a:ext uri="{FF2B5EF4-FFF2-40B4-BE49-F238E27FC236}">
                <a16:creationId xmlns:a16="http://schemas.microsoft.com/office/drawing/2014/main" id="{8A43758C-E143-4623-AF52-F15660D7E9E0}"/>
              </a:ext>
            </a:extLst>
          </p:cNvPr>
          <p:cNvSpPr>
            <a:spLocks noGrp="1"/>
          </p:cNvSpPr>
          <p:nvPr>
            <p:ph type="body" sz="quarter" idx="21"/>
          </p:nvPr>
        </p:nvSpPr>
        <p:spPr>
          <a:xfrm>
            <a:off x="7958894" y="4584270"/>
            <a:ext cx="3293306" cy="1463040"/>
          </a:xfrm>
        </p:spPr>
        <p:txBody>
          <a:bodyPr/>
          <a:lstStyle/>
          <a:p>
            <a:pPr marL="342900" indent="-342900">
              <a:buFont typeface="Wingdings" pitchFamily="2" charset="2"/>
              <a:buChar char="v"/>
            </a:pPr>
            <a:r>
              <a:rPr lang="en-US" sz="2400"/>
              <a:t>We finished the sprint early, that is why the red line stops on the 18</a:t>
            </a:r>
            <a:r>
              <a:rPr lang="en-US" sz="2400" baseline="30000"/>
              <a:t>th</a:t>
            </a:r>
            <a:r>
              <a:rPr lang="en-US" sz="2400"/>
              <a:t>.</a:t>
            </a:r>
          </a:p>
        </p:txBody>
      </p:sp>
    </p:spTree>
    <p:extLst>
      <p:ext uri="{BB962C8B-B14F-4D97-AF65-F5344CB8AC3E}">
        <p14:creationId xmlns:p14="http://schemas.microsoft.com/office/powerpoint/2010/main" val="332230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ctrTitle"/>
          </p:nvPr>
        </p:nvSpPr>
        <p:spPr>
          <a:xfrm>
            <a:off x="6360242" y="3429000"/>
            <a:ext cx="4945598" cy="1243584"/>
          </a:xfrm>
        </p:spPr>
        <p:txBody>
          <a:bodyPr anchor="ctr">
            <a:normAutofit/>
          </a:bodyPr>
          <a:lstStyle/>
          <a:p>
            <a:r>
              <a:rPr lang="en-US" sz="4800">
                <a:ea typeface="Tahoma"/>
                <a:cs typeface="Tahoma"/>
              </a:rPr>
              <a:t>Project Demo</a:t>
            </a:r>
            <a:r>
              <a:rPr lang="en-US" sz="3800">
                <a:ea typeface="Tahoma"/>
                <a:cs typeface="Tahoma"/>
              </a:rPr>
              <a:t> </a:t>
            </a:r>
          </a:p>
        </p:txBody>
      </p:sp>
      <p:sp>
        <p:nvSpPr>
          <p:cNvPr id="2" name="Slide Number Placeholder 1" hidden="1">
            <a:extLst>
              <a:ext uri="{FF2B5EF4-FFF2-40B4-BE49-F238E27FC236}">
                <a16:creationId xmlns:a16="http://schemas.microsoft.com/office/drawing/2014/main" id="{8B065C75-272B-4BB5-BA23-D80E8654D621}"/>
              </a:ext>
            </a:extLst>
          </p:cNvPr>
          <p:cNvSpPr>
            <a:spLocks noGrp="1"/>
          </p:cNvSpPr>
          <p:nvPr>
            <p:ph type="sldNum" sz="quarter" idx="4294967295"/>
          </p:nvPr>
        </p:nvSpPr>
        <p:spPr>
          <a:xfrm>
            <a:off x="11252200" y="6315075"/>
            <a:ext cx="406400" cy="365125"/>
          </a:xfrm>
        </p:spPr>
        <p:txBody>
          <a:bodyPr/>
          <a:lstStyle/>
          <a:p>
            <a:pPr>
              <a:spcAft>
                <a:spcPts val="600"/>
              </a:spcAft>
            </a:pPr>
            <a:fld id="{C263D6C4-4840-40CC-AC84-17E24B3B7BDE}" type="slidenum">
              <a:rPr lang="en-US" smtClean="0"/>
              <a:pPr>
                <a:spcAft>
                  <a:spcPts val="600"/>
                </a:spcAft>
              </a:pPr>
              <a:t>18</a:t>
            </a:fld>
            <a:endParaRPr lang="en-US"/>
          </a:p>
        </p:txBody>
      </p:sp>
      <p:sp>
        <p:nvSpPr>
          <p:cNvPr id="7" name="Slide Number Placeholder 2" hidden="1">
            <a:extLst>
              <a:ext uri="{FF2B5EF4-FFF2-40B4-BE49-F238E27FC236}">
                <a16:creationId xmlns:a16="http://schemas.microsoft.com/office/drawing/2014/main" id="{EB11B8FF-2BC7-4FE5-9420-274EEBAC0785}"/>
              </a:ext>
            </a:extLst>
          </p:cNvPr>
          <p:cNvSpPr>
            <a:spLocks noGrp="1"/>
          </p:cNvSpPr>
          <p:nvPr>
            <p:ph type="sldNum" sz="quarter" idx="4294967295"/>
          </p:nvPr>
        </p:nvSpPr>
        <p:spPr>
          <a:xfrm>
            <a:off x="11252200" y="6315075"/>
            <a:ext cx="406400" cy="365125"/>
          </a:xfrm>
        </p:spPr>
        <p:txBody>
          <a:bodyPr/>
          <a:lstStyle/>
          <a:p>
            <a:pPr>
              <a:spcAft>
                <a:spcPts val="600"/>
              </a:spcAft>
            </a:pPr>
            <a:fld id="{C263D6C4-4840-40CC-AC84-17E24B3B7BDE}" type="slidenum">
              <a:rPr lang="en-US" noProof="0" smtClean="0"/>
              <a:pPr>
                <a:spcAft>
                  <a:spcPts val="600"/>
                </a:spcAft>
              </a:pPr>
              <a:t>18</a:t>
            </a:fld>
            <a:endParaRPr lang="en-US" noProof="0"/>
          </a:p>
        </p:txBody>
      </p:sp>
      <p:sp>
        <p:nvSpPr>
          <p:cNvPr id="12" name="Rectangle 11">
            <a:extLst>
              <a:ext uri="{FF2B5EF4-FFF2-40B4-BE49-F238E27FC236}">
                <a16:creationId xmlns:a16="http://schemas.microsoft.com/office/drawing/2014/main" id="{0659EB14-2E18-C542-84E7-25A34A550D3F}"/>
              </a:ext>
            </a:extLst>
          </p:cNvPr>
          <p:cNvSpPr/>
          <p:nvPr/>
        </p:nvSpPr>
        <p:spPr>
          <a:xfrm>
            <a:off x="5590840" y="4562749"/>
            <a:ext cx="5111796" cy="1143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15EFBD7-FD66-5D48-88BB-48C1B2883E79}"/>
              </a:ext>
            </a:extLst>
          </p:cNvPr>
          <p:cNvSpPr txBox="1"/>
          <p:nvPr/>
        </p:nvSpPr>
        <p:spPr>
          <a:xfrm>
            <a:off x="5590840" y="4672584"/>
            <a:ext cx="5111796" cy="923330"/>
          </a:xfrm>
          <a:prstGeom prst="rect">
            <a:avLst/>
          </a:prstGeom>
          <a:noFill/>
        </p:spPr>
        <p:txBody>
          <a:bodyPr wrap="square" rtlCol="0">
            <a:spAutoFit/>
          </a:bodyPr>
          <a:lstStyle/>
          <a:p>
            <a:r>
              <a:rPr lang="en-US">
                <a:solidFill>
                  <a:schemeClr val="bg1"/>
                </a:solidFill>
              </a:rPr>
              <a:t>*Demo was performed live and can be found at </a:t>
            </a:r>
            <a:r>
              <a:rPr lang="en-US">
                <a:solidFill>
                  <a:schemeClr val="bg1"/>
                </a:solidFill>
                <a:hlinkClick r:id="rId3"/>
              </a:rPr>
              <a:t>https://github.com/jazzymaya/HiddenAgility/wiki</a:t>
            </a:r>
            <a:endParaRPr lang="en-US">
              <a:solidFill>
                <a:schemeClr val="bg1"/>
              </a:solidFill>
            </a:endParaRPr>
          </a:p>
          <a:p>
            <a:endParaRPr lang="en-US">
              <a:solidFill>
                <a:schemeClr val="bg1"/>
              </a:solidFill>
            </a:endParaRPr>
          </a:p>
        </p:txBody>
      </p:sp>
    </p:spTree>
    <p:extLst>
      <p:ext uri="{BB962C8B-B14F-4D97-AF65-F5344CB8AC3E}">
        <p14:creationId xmlns:p14="http://schemas.microsoft.com/office/powerpoint/2010/main" val="352610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title"/>
          </p:nvPr>
        </p:nvSpPr>
        <p:spPr>
          <a:xfrm>
            <a:off x="444500" y="542925"/>
            <a:ext cx="11214100" cy="535531"/>
          </a:xfrm>
        </p:spPr>
        <p:txBody>
          <a:bodyPr wrap="square" anchor="t">
            <a:normAutofit/>
          </a:bodyPr>
          <a:lstStyle/>
          <a:p>
            <a:r>
              <a:rPr lang="en-US"/>
              <a:t>Demo of New Capabilities</a:t>
            </a:r>
            <a:endParaRPr lang="en-GB"/>
          </a:p>
        </p:txBody>
      </p:sp>
      <p:sp>
        <p:nvSpPr>
          <p:cNvPr id="7" name="Slide Number Placeholder 2">
            <a:extLst>
              <a:ext uri="{FF2B5EF4-FFF2-40B4-BE49-F238E27FC236}">
                <a16:creationId xmlns:a16="http://schemas.microsoft.com/office/drawing/2014/main" id="{EF98A239-C857-4C6D-B35F-76E0185629E7}"/>
              </a:ext>
            </a:extLst>
          </p:cNvPr>
          <p:cNvSpPr>
            <a:spLocks noGrp="1"/>
          </p:cNvSpPr>
          <p:nvPr>
            <p:ph type="sldNum" sz="quarter" idx="12"/>
          </p:nvPr>
        </p:nvSpPr>
        <p:spPr>
          <a:xfrm>
            <a:off x="11252200" y="6315075"/>
            <a:ext cx="406400" cy="365125"/>
          </a:xfrm>
        </p:spPr>
        <p:txBody>
          <a:bodyPr/>
          <a:lstStyle/>
          <a:p>
            <a:pPr>
              <a:spcAft>
                <a:spcPts val="600"/>
              </a:spcAft>
            </a:pPr>
            <a:fld id="{C263D6C4-4840-40CC-AC84-17E24B3B7BDE}" type="slidenum">
              <a:rPr lang="en-US" noProof="0" smtClean="0"/>
              <a:pPr>
                <a:spcAft>
                  <a:spcPts val="600"/>
                </a:spcAft>
              </a:pPr>
              <a:t>19</a:t>
            </a:fld>
            <a:endParaRPr lang="en-US" noProof="0"/>
          </a:p>
        </p:txBody>
      </p:sp>
      <p:sp>
        <p:nvSpPr>
          <p:cNvPr id="9" name="Text Placeholder 3">
            <a:extLst>
              <a:ext uri="{FF2B5EF4-FFF2-40B4-BE49-F238E27FC236}">
                <a16:creationId xmlns:a16="http://schemas.microsoft.com/office/drawing/2014/main" id="{B5AFF969-D738-4D35-AAA9-0F134923F319}"/>
              </a:ext>
            </a:extLst>
          </p:cNvPr>
          <p:cNvSpPr>
            <a:spLocks noGrp="1"/>
          </p:cNvSpPr>
          <p:nvPr>
            <p:ph type="body" idx="1"/>
          </p:nvPr>
        </p:nvSpPr>
        <p:spPr>
          <a:xfrm>
            <a:off x="444500" y="1681163"/>
            <a:ext cx="5157787" cy="823912"/>
          </a:xfrm>
        </p:spPr>
        <p:txBody>
          <a:bodyPr/>
          <a:lstStyle/>
          <a:p>
            <a:r>
              <a:rPr lang="en-US"/>
              <a:t>New Image Page Capability</a:t>
            </a:r>
          </a:p>
        </p:txBody>
      </p:sp>
      <p:sp>
        <p:nvSpPr>
          <p:cNvPr id="11" name="Text Placeholder 4">
            <a:extLst>
              <a:ext uri="{FF2B5EF4-FFF2-40B4-BE49-F238E27FC236}">
                <a16:creationId xmlns:a16="http://schemas.microsoft.com/office/drawing/2014/main" id="{8E9B1A70-3799-422E-919A-F41E28C28C56}"/>
              </a:ext>
            </a:extLst>
          </p:cNvPr>
          <p:cNvSpPr>
            <a:spLocks noGrp="1"/>
          </p:cNvSpPr>
          <p:nvPr>
            <p:ph type="body" sz="quarter" idx="3"/>
          </p:nvPr>
        </p:nvSpPr>
        <p:spPr>
          <a:xfrm>
            <a:off x="6500812" y="1681163"/>
            <a:ext cx="5157788" cy="823912"/>
          </a:xfrm>
        </p:spPr>
        <p:txBody>
          <a:bodyPr/>
          <a:lstStyle/>
          <a:p>
            <a:r>
              <a:rPr lang="en-US"/>
              <a:t>Chatbot Capability</a:t>
            </a:r>
          </a:p>
        </p:txBody>
      </p:sp>
      <p:pic>
        <p:nvPicPr>
          <p:cNvPr id="5" name="Content Placeholder 4">
            <a:extLst>
              <a:ext uri="{FF2B5EF4-FFF2-40B4-BE49-F238E27FC236}">
                <a16:creationId xmlns:a16="http://schemas.microsoft.com/office/drawing/2014/main" id="{75DD10ED-696C-1749-8ABB-3B45C3C5F526}"/>
              </a:ext>
            </a:extLst>
          </p:cNvPr>
          <p:cNvPicPr>
            <a:picLocks noGrp="1" noChangeAspect="1"/>
          </p:cNvPicPr>
          <p:nvPr>
            <p:ph sz="half" idx="2"/>
          </p:nvPr>
        </p:nvPicPr>
        <p:blipFill>
          <a:blip r:embed="rId2" cstate="hqprint">
            <a:extLst>
              <a:ext uri="{28A0092B-C50C-407E-A947-70E740481C1C}">
                <a14:useLocalDpi xmlns:a14="http://schemas.microsoft.com/office/drawing/2010/main"/>
              </a:ext>
            </a:extLst>
          </a:blip>
          <a:stretch>
            <a:fillRect/>
          </a:stretch>
        </p:blipFill>
        <p:spPr>
          <a:xfrm>
            <a:off x="967782" y="2505075"/>
            <a:ext cx="4111224" cy="3684588"/>
          </a:xfrm>
          <a:prstGeom prst="rect">
            <a:avLst/>
          </a:prstGeom>
        </p:spPr>
      </p:pic>
      <p:pic>
        <p:nvPicPr>
          <p:cNvPr id="3" name="Content Placeholder 2">
            <a:extLst>
              <a:ext uri="{FF2B5EF4-FFF2-40B4-BE49-F238E27FC236}">
                <a16:creationId xmlns:a16="http://schemas.microsoft.com/office/drawing/2014/main" id="{049EA599-CA60-7044-959C-5CE502C1DA6F}"/>
              </a:ext>
            </a:extLst>
          </p:cNvPr>
          <p:cNvPicPr>
            <a:picLocks noGrp="1" noChangeAspect="1"/>
          </p:cNvPicPr>
          <p:nvPr>
            <p:ph sz="quarter" idx="4"/>
          </p:nvPr>
        </p:nvPicPr>
        <p:blipFill>
          <a:blip r:embed="rId3" cstate="hqprint">
            <a:extLst>
              <a:ext uri="{28A0092B-C50C-407E-A947-70E740481C1C}">
                <a14:useLocalDpi xmlns:a14="http://schemas.microsoft.com/office/drawing/2010/main"/>
              </a:ext>
            </a:extLst>
          </a:blip>
          <a:stretch>
            <a:fillRect/>
          </a:stretch>
        </p:blipFill>
        <p:spPr>
          <a:xfrm>
            <a:off x="6475413" y="2636542"/>
            <a:ext cx="5183187" cy="3421654"/>
          </a:xfrm>
          <a:prstGeom prst="rect">
            <a:avLst/>
          </a:prstGeom>
        </p:spPr>
      </p:pic>
    </p:spTree>
    <p:extLst>
      <p:ext uri="{BB962C8B-B14F-4D97-AF65-F5344CB8AC3E}">
        <p14:creationId xmlns:p14="http://schemas.microsoft.com/office/powerpoint/2010/main" val="42977186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a:t>Agenda</a:t>
            </a:r>
          </a:p>
        </p:txBody>
      </p:sp>
      <p:pic>
        <p:nvPicPr>
          <p:cNvPr id="25" name="Picture Placeholder 24">
            <a:extLst>
              <a:ext uri="{FF2B5EF4-FFF2-40B4-BE49-F238E27FC236}">
                <a16:creationId xmlns:a16="http://schemas.microsoft.com/office/drawing/2014/main" id="{C03AAFA7-022A-47F8-9DA1-7DC3897D1E52}"/>
              </a:ext>
            </a:extLst>
          </p:cNvPr>
          <p:cNvPicPr>
            <a:picLocks noGrp="1" noChangeAspect="1"/>
          </p:cNvPicPr>
          <p:nvPr>
            <p:ph type="pic" sz="quarter" idx="13"/>
          </p:nvPr>
        </p:nvPicPr>
        <p:blipFill>
          <a:blip r:embed="rId3"/>
          <a:srcRect/>
          <a:stretch/>
        </p:blipFill>
        <p:spPr>
          <a:xfrm>
            <a:off x="999201" y="1420328"/>
            <a:ext cx="1259505" cy="1248985"/>
          </a:xfrm>
        </p:spPr>
      </p:pic>
      <p:sp>
        <p:nvSpPr>
          <p:cNvPr id="19" name="Text Placeholder 18">
            <a:extLst>
              <a:ext uri="{FF2B5EF4-FFF2-40B4-BE49-F238E27FC236}">
                <a16:creationId xmlns:a16="http://schemas.microsoft.com/office/drawing/2014/main" id="{782206B1-586F-4254-9B36-D06C4E294ACF}"/>
              </a:ext>
            </a:extLst>
          </p:cNvPr>
          <p:cNvSpPr>
            <a:spLocks noGrp="1"/>
          </p:cNvSpPr>
          <p:nvPr>
            <p:ph type="body" sz="quarter" idx="18"/>
          </p:nvPr>
        </p:nvSpPr>
        <p:spPr>
          <a:xfrm>
            <a:off x="719891" y="3011185"/>
            <a:ext cx="1776140" cy="289962"/>
          </a:xfrm>
        </p:spPr>
        <p:txBody>
          <a:bodyPr/>
          <a:lstStyle/>
          <a:p>
            <a:r>
              <a:rPr lang="en-US"/>
              <a:t>1. Project Overview</a:t>
            </a:r>
          </a:p>
        </p:txBody>
      </p:sp>
      <p:pic>
        <p:nvPicPr>
          <p:cNvPr id="27" name="Picture Placeholder 26">
            <a:extLst>
              <a:ext uri="{FF2B5EF4-FFF2-40B4-BE49-F238E27FC236}">
                <a16:creationId xmlns:a16="http://schemas.microsoft.com/office/drawing/2014/main" id="{6F737161-FE67-434D-A781-59EDB9EDCB23}"/>
              </a:ext>
            </a:extLst>
          </p:cNvPr>
          <p:cNvPicPr>
            <a:picLocks noGrp="1" noChangeAspect="1"/>
          </p:cNvPicPr>
          <p:nvPr>
            <p:ph type="pic" sz="quarter" idx="14"/>
          </p:nvPr>
        </p:nvPicPr>
        <p:blipFill>
          <a:blip r:embed="rId4" cstate="hqprint">
            <a:extLst>
              <a:ext uri="{28A0092B-C50C-407E-A947-70E740481C1C}">
                <a14:useLocalDpi xmlns:a14="http://schemas.microsoft.com/office/drawing/2010/main"/>
              </a:ext>
              <a:ext uri="{837473B0-CC2E-450A-ABE3-18F120FF3D39}">
                <a1611:picAttrSrcUrl xmlns:a1611="http://schemas.microsoft.com/office/drawing/2016/11/main" r:id="rId5"/>
              </a:ext>
            </a:extLst>
          </a:blip>
          <a:srcRect/>
          <a:stretch/>
        </p:blipFill>
        <p:spPr>
          <a:xfrm>
            <a:off x="3900374" y="1409463"/>
            <a:ext cx="1259505" cy="1259505"/>
          </a:xfrm>
        </p:spPr>
      </p:pic>
      <p:pic>
        <p:nvPicPr>
          <p:cNvPr id="29" name="Picture Placeholder 28">
            <a:extLst>
              <a:ext uri="{FF2B5EF4-FFF2-40B4-BE49-F238E27FC236}">
                <a16:creationId xmlns:a16="http://schemas.microsoft.com/office/drawing/2014/main" id="{9E5BF01B-21D6-4D43-9CAE-0298685C1A7B}"/>
              </a:ext>
            </a:extLst>
          </p:cNvPr>
          <p:cNvPicPr>
            <a:picLocks noGrp="1" noChangeAspect="1"/>
          </p:cNvPicPr>
          <p:nvPr>
            <p:ph type="pic" sz="quarter" idx="15"/>
          </p:nvPr>
        </p:nvPicPr>
        <p:blipFill>
          <a:blip r:embed="rId6">
            <a:duotone>
              <a:schemeClr val="accent2">
                <a:shade val="45000"/>
                <a:satMod val="135000"/>
              </a:schemeClr>
              <a:prstClr val="white"/>
            </a:duotone>
            <a:extLst>
              <a:ext uri="{837473B0-CC2E-450A-ABE3-18F120FF3D39}">
                <a1611:picAttrSrcUrl xmlns:a1611="http://schemas.microsoft.com/office/drawing/2016/11/main" r:id="rId7"/>
              </a:ext>
            </a:extLst>
          </a:blip>
          <a:srcRect/>
          <a:stretch/>
        </p:blipFill>
        <p:spPr>
          <a:xfrm>
            <a:off x="9991406" y="1409463"/>
            <a:ext cx="1259505" cy="1259505"/>
          </a:xfrm>
        </p:spPr>
      </p:pic>
      <p:sp>
        <p:nvSpPr>
          <p:cNvPr id="21" name="Text Placeholder 20">
            <a:extLst>
              <a:ext uri="{FF2B5EF4-FFF2-40B4-BE49-F238E27FC236}">
                <a16:creationId xmlns:a16="http://schemas.microsoft.com/office/drawing/2014/main" id="{1B8F0371-4F69-4131-91BF-9AB99E6EE89B}"/>
              </a:ext>
            </a:extLst>
          </p:cNvPr>
          <p:cNvSpPr>
            <a:spLocks noGrp="1"/>
          </p:cNvSpPr>
          <p:nvPr>
            <p:ph type="body" sz="quarter" idx="20"/>
          </p:nvPr>
        </p:nvSpPr>
        <p:spPr>
          <a:xfrm>
            <a:off x="9341048" y="3011883"/>
            <a:ext cx="2560220" cy="278495"/>
          </a:xfrm>
        </p:spPr>
        <p:txBody>
          <a:bodyPr/>
          <a:lstStyle/>
          <a:p>
            <a:r>
              <a:rPr lang="en-US"/>
              <a:t>4. Demo of New Features</a:t>
            </a:r>
          </a:p>
        </p:txBody>
      </p:sp>
      <p:pic>
        <p:nvPicPr>
          <p:cNvPr id="31" name="Picture Placeholder 30">
            <a:extLst>
              <a:ext uri="{FF2B5EF4-FFF2-40B4-BE49-F238E27FC236}">
                <a16:creationId xmlns:a16="http://schemas.microsoft.com/office/drawing/2014/main" id="{089E8AB6-C16E-4752-810F-8F98DB929DB5}"/>
              </a:ext>
            </a:extLst>
          </p:cNvPr>
          <p:cNvPicPr>
            <a:picLocks noGrp="1" noChangeAspect="1"/>
          </p:cNvPicPr>
          <p:nvPr>
            <p:ph type="pic" sz="quarter" idx="16"/>
          </p:nvPr>
        </p:nvPicPr>
        <p:blipFill>
          <a:blip r:embed="rId8">
            <a:duotone>
              <a:schemeClr val="accent4">
                <a:shade val="45000"/>
                <a:satMod val="135000"/>
              </a:schemeClr>
              <a:prstClr val="white"/>
            </a:duotone>
            <a:extLst>
              <a:ext uri="{837473B0-CC2E-450A-ABE3-18F120FF3D39}">
                <a1611:picAttrSrcUrl xmlns:a1611="http://schemas.microsoft.com/office/drawing/2016/11/main" r:id="rId9"/>
              </a:ext>
            </a:extLst>
          </a:blip>
          <a:srcRect/>
          <a:stretch/>
        </p:blipFill>
        <p:spPr>
          <a:xfrm>
            <a:off x="1041185" y="4143271"/>
            <a:ext cx="1217521" cy="1259505"/>
          </a:xfrm>
        </p:spPr>
      </p:pic>
      <p:sp>
        <p:nvSpPr>
          <p:cNvPr id="22" name="Text Placeholder 21">
            <a:extLst>
              <a:ext uri="{FF2B5EF4-FFF2-40B4-BE49-F238E27FC236}">
                <a16:creationId xmlns:a16="http://schemas.microsoft.com/office/drawing/2014/main" id="{78CACAF1-61EA-4605-A8FE-2EEE752B49FF}"/>
              </a:ext>
            </a:extLst>
          </p:cNvPr>
          <p:cNvSpPr>
            <a:spLocks noGrp="1"/>
          </p:cNvSpPr>
          <p:nvPr>
            <p:ph type="body" sz="quarter" idx="21"/>
          </p:nvPr>
        </p:nvSpPr>
        <p:spPr>
          <a:xfrm>
            <a:off x="719891" y="5781778"/>
            <a:ext cx="1776140" cy="289962"/>
          </a:xfrm>
        </p:spPr>
        <p:txBody>
          <a:bodyPr/>
          <a:lstStyle/>
          <a:p>
            <a:r>
              <a:rPr lang="en-US"/>
              <a:t>5. Product Backlog</a:t>
            </a:r>
          </a:p>
        </p:txBody>
      </p:sp>
      <p:pic>
        <p:nvPicPr>
          <p:cNvPr id="33" name="Picture Placeholder 32" descr="Cycle with people">
            <a:extLst>
              <a:ext uri="{FF2B5EF4-FFF2-40B4-BE49-F238E27FC236}">
                <a16:creationId xmlns:a16="http://schemas.microsoft.com/office/drawing/2014/main" id="{CC9DBBE5-5AD0-41E8-A719-84509E5D9F9E}"/>
              </a:ext>
            </a:extLst>
          </p:cNvPr>
          <p:cNvPicPr>
            <a:picLocks noGrp="1" noChangeAspect="1"/>
          </p:cNvPicPr>
          <p:nvPr>
            <p:ph type="pic" sz="quarter" idx="17"/>
          </p:nvPr>
        </p:nvPicPr>
        <p:blipFill>
          <a:blip r:embed="rId10">
            <a:extLst>
              <a:ext uri="{96DAC541-7B7A-43D3-8B79-37D633B846F1}">
                <asvg:svgBlip xmlns:asvg="http://schemas.microsoft.com/office/drawing/2016/SVG/main" r:embed="rId11"/>
              </a:ext>
            </a:extLst>
          </a:blip>
          <a:srcRect/>
          <a:stretch/>
        </p:blipFill>
        <p:spPr>
          <a:xfrm>
            <a:off x="6945890" y="4143272"/>
            <a:ext cx="1259505" cy="1259505"/>
          </a:xfrm>
        </p:spPr>
      </p:pic>
      <p:sp>
        <p:nvSpPr>
          <p:cNvPr id="23" name="Text Placeholder 22">
            <a:extLst>
              <a:ext uri="{FF2B5EF4-FFF2-40B4-BE49-F238E27FC236}">
                <a16:creationId xmlns:a16="http://schemas.microsoft.com/office/drawing/2014/main" id="{8D05A34F-7712-46DB-AB5B-272E294B62EE}"/>
              </a:ext>
            </a:extLst>
          </p:cNvPr>
          <p:cNvSpPr>
            <a:spLocks noGrp="1"/>
          </p:cNvSpPr>
          <p:nvPr>
            <p:ph type="body" sz="quarter" idx="22"/>
          </p:nvPr>
        </p:nvSpPr>
        <p:spPr>
          <a:xfrm>
            <a:off x="6766130" y="5781778"/>
            <a:ext cx="1776140" cy="289962"/>
          </a:xfrm>
        </p:spPr>
        <p:txBody>
          <a:bodyPr/>
          <a:lstStyle/>
          <a:p>
            <a:r>
              <a:rPr lang="en-US"/>
              <a:t>7. Retrospectives</a:t>
            </a:r>
          </a:p>
        </p:txBody>
      </p:sp>
      <p:sp>
        <p:nvSpPr>
          <p:cNvPr id="3" name="Rectangle 2">
            <a:extLst>
              <a:ext uri="{FF2B5EF4-FFF2-40B4-BE49-F238E27FC236}">
                <a16:creationId xmlns:a16="http://schemas.microsoft.com/office/drawing/2014/main" id="{CC1B775A-6565-47DE-AB65-E0684E584FF7}"/>
              </a:ext>
            </a:extLst>
          </p:cNvPr>
          <p:cNvSpPr/>
          <p:nvPr/>
        </p:nvSpPr>
        <p:spPr>
          <a:xfrm>
            <a:off x="899653" y="3490953"/>
            <a:ext cx="10392694" cy="521193"/>
          </a:xfrm>
          <a:prstGeom prst="rect">
            <a:avLst/>
          </a:prstGeom>
          <a:solidFill>
            <a:srgbClr val="003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C1F11E7-EDE5-4119-BA64-4FC57C285D19}"/>
              </a:ext>
            </a:extLst>
          </p:cNvPr>
          <p:cNvSpPr>
            <a:spLocks noGrp="1"/>
          </p:cNvSpPr>
          <p:nvPr>
            <p:ph type="sldNum" sz="quarter" idx="12"/>
          </p:nvPr>
        </p:nvSpPr>
        <p:spPr/>
        <p:txBody>
          <a:bodyPr/>
          <a:lstStyle/>
          <a:p>
            <a:fld id="{C263D6C4-4840-40CC-AC84-17E24B3B7BDE}" type="slidenum">
              <a:rPr lang="en-US" smtClean="0"/>
              <a:pPr/>
              <a:t>2</a:t>
            </a:fld>
            <a:endParaRPr lang="en-US"/>
          </a:p>
        </p:txBody>
      </p:sp>
      <p:pic>
        <p:nvPicPr>
          <p:cNvPr id="24" name="Picture Placeholder 32">
            <a:extLst>
              <a:ext uri="{FF2B5EF4-FFF2-40B4-BE49-F238E27FC236}">
                <a16:creationId xmlns:a16="http://schemas.microsoft.com/office/drawing/2014/main" id="{05B0C692-2CD8-42BB-9ECF-96A65E5B60D0}"/>
              </a:ext>
            </a:extLst>
          </p:cNvPr>
          <p:cNvPicPr>
            <a:picLocks noChangeAspect="1"/>
          </p:cNvPicPr>
          <p:nvPr/>
        </p:nvPicPr>
        <p:blipFill>
          <a:blip r:embed="rId12" cstate="hqprint">
            <a:duotone>
              <a:prstClr val="black"/>
              <a:schemeClr val="accent1">
                <a:tint val="45000"/>
                <a:satMod val="400000"/>
              </a:schemeClr>
            </a:duotone>
            <a:extLst>
              <a:ext uri="{BEBA8EAE-BF5A-486C-A8C5-ECC9F3942E4B}">
                <a14:imgProps xmlns:a14="http://schemas.microsoft.com/office/drawing/2010/main">
                  <a14:imgLayer r:embed="rId13">
                    <a14:imgEffect>
                      <a14:artisticChalkSketch/>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14"/>
              </a:ext>
            </a:extLst>
          </a:blip>
          <a:srcRect/>
          <a:stretch/>
        </p:blipFill>
        <p:spPr>
          <a:xfrm>
            <a:off x="3900373" y="4143271"/>
            <a:ext cx="1259505" cy="1259505"/>
          </a:xfrm>
          <a:prstGeom prst="ellipse">
            <a:avLst/>
          </a:prstGeom>
          <a:pattFill prst="wdUpDiag">
            <a:fgClr>
              <a:srgbClr val="0C4360"/>
            </a:fgClr>
            <a:bgClr>
              <a:schemeClr val="accent1">
                <a:lumMod val="50000"/>
              </a:schemeClr>
            </a:bgClr>
          </a:pattFill>
          <a:ln w="38100">
            <a:solidFill>
              <a:schemeClr val="accent2"/>
            </a:solidFill>
          </a:ln>
        </p:spPr>
      </p:pic>
      <p:sp>
        <p:nvSpPr>
          <p:cNvPr id="26" name="Text Placeholder 22">
            <a:extLst>
              <a:ext uri="{FF2B5EF4-FFF2-40B4-BE49-F238E27FC236}">
                <a16:creationId xmlns:a16="http://schemas.microsoft.com/office/drawing/2014/main" id="{E169DF32-918D-4513-9C57-6B5C58906803}"/>
              </a:ext>
            </a:extLst>
          </p:cNvPr>
          <p:cNvSpPr txBox="1">
            <a:spLocks/>
          </p:cNvSpPr>
          <p:nvPr/>
        </p:nvSpPr>
        <p:spPr>
          <a:xfrm>
            <a:off x="3642055" y="5781778"/>
            <a:ext cx="1776140" cy="289962"/>
          </a:xfrm>
          <a:prstGeom prst="rect">
            <a:avLst/>
          </a:prstGeom>
        </p:spPr>
        <p:txBody>
          <a:bodyPr vert="horz" lIns="0" tIns="0" rIns="0" bIns="0" rtlCol="0">
            <a:noAutofit/>
          </a:bodyPr>
          <a:lstStyle>
            <a:lvl1pPr marL="0" indent="0" algn="ctr"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 Timeline</a:t>
            </a:r>
          </a:p>
        </p:txBody>
      </p:sp>
      <p:pic>
        <p:nvPicPr>
          <p:cNvPr id="28" name="Picture Placeholder 26" descr="Cloud Computing">
            <a:extLst>
              <a:ext uri="{FF2B5EF4-FFF2-40B4-BE49-F238E27FC236}">
                <a16:creationId xmlns:a16="http://schemas.microsoft.com/office/drawing/2014/main" id="{893E5077-100A-491B-896F-6192228FBBD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6945890" y="1383281"/>
            <a:ext cx="1259505" cy="1259505"/>
          </a:xfrm>
          <a:prstGeom prst="ellipse">
            <a:avLst/>
          </a:prstGeom>
          <a:pattFill prst="wdUpDiag">
            <a:fgClr>
              <a:srgbClr val="0C4360"/>
            </a:fgClr>
            <a:bgClr>
              <a:schemeClr val="accent1">
                <a:lumMod val="50000"/>
              </a:schemeClr>
            </a:bgClr>
          </a:pattFill>
          <a:ln w="38100">
            <a:solidFill>
              <a:schemeClr val="accent2"/>
            </a:solidFill>
          </a:ln>
        </p:spPr>
      </p:pic>
      <p:sp>
        <p:nvSpPr>
          <p:cNvPr id="30" name="Text Placeholder 19">
            <a:extLst>
              <a:ext uri="{FF2B5EF4-FFF2-40B4-BE49-F238E27FC236}">
                <a16:creationId xmlns:a16="http://schemas.microsoft.com/office/drawing/2014/main" id="{93202957-187B-44A8-8E98-D1B949EDB661}"/>
              </a:ext>
            </a:extLst>
          </p:cNvPr>
          <p:cNvSpPr txBox="1">
            <a:spLocks/>
          </p:cNvSpPr>
          <p:nvPr/>
        </p:nvSpPr>
        <p:spPr>
          <a:xfrm>
            <a:off x="6687572" y="3011185"/>
            <a:ext cx="1776140" cy="289962"/>
          </a:xfrm>
          <a:prstGeom prst="rect">
            <a:avLst/>
          </a:prstGeom>
        </p:spPr>
        <p:txBody>
          <a:bodyPr vert="horz" lIns="0" tIns="0" rIns="0" bIns="0" rtlCol="0">
            <a:noAutofit/>
          </a:bodyPr>
          <a:lstStyle>
            <a:lvl1pPr marL="0" indent="0" algn="ctr"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3. Sprint 5 </a:t>
            </a:r>
          </a:p>
        </p:txBody>
      </p:sp>
      <p:pic>
        <p:nvPicPr>
          <p:cNvPr id="32" name="Picture Placeholder 32" descr="Acquisition with solid fill">
            <a:extLst>
              <a:ext uri="{FF2B5EF4-FFF2-40B4-BE49-F238E27FC236}">
                <a16:creationId xmlns:a16="http://schemas.microsoft.com/office/drawing/2014/main" id="{1B983C5D-B349-E246-82C7-9424D0DE663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9991405" y="4143270"/>
            <a:ext cx="1259505" cy="1259505"/>
          </a:xfrm>
          <a:prstGeom prst="ellipse">
            <a:avLst/>
          </a:prstGeom>
          <a:pattFill prst="wdUpDiag">
            <a:fgClr>
              <a:srgbClr val="0C4360"/>
            </a:fgClr>
            <a:bgClr>
              <a:schemeClr val="accent1">
                <a:lumMod val="50000"/>
              </a:schemeClr>
            </a:bgClr>
          </a:pattFill>
          <a:ln w="38100">
            <a:solidFill>
              <a:schemeClr val="accent2"/>
            </a:solidFill>
          </a:ln>
        </p:spPr>
      </p:pic>
      <p:sp>
        <p:nvSpPr>
          <p:cNvPr id="34" name="Text Placeholder 22">
            <a:extLst>
              <a:ext uri="{FF2B5EF4-FFF2-40B4-BE49-F238E27FC236}">
                <a16:creationId xmlns:a16="http://schemas.microsoft.com/office/drawing/2014/main" id="{EE3D2EE0-9C0F-D24C-8D19-BC83A4D75175}"/>
              </a:ext>
            </a:extLst>
          </p:cNvPr>
          <p:cNvSpPr txBox="1">
            <a:spLocks/>
          </p:cNvSpPr>
          <p:nvPr/>
        </p:nvSpPr>
        <p:spPr>
          <a:xfrm>
            <a:off x="9733087" y="5781778"/>
            <a:ext cx="1776140" cy="289962"/>
          </a:xfrm>
          <a:prstGeom prst="rect">
            <a:avLst/>
          </a:prstGeom>
        </p:spPr>
        <p:txBody>
          <a:bodyPr vert="horz" lIns="0" tIns="0" rIns="0" bIns="0" rtlCol="0">
            <a:noAutofit/>
          </a:bodyPr>
          <a:lstStyle>
            <a:lvl1pPr marL="0" indent="0" algn="ctr"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8. Conclusion</a:t>
            </a:r>
          </a:p>
        </p:txBody>
      </p:sp>
      <p:sp>
        <p:nvSpPr>
          <p:cNvPr id="20" name="Text Placeholder 19">
            <a:extLst>
              <a:ext uri="{FF2B5EF4-FFF2-40B4-BE49-F238E27FC236}">
                <a16:creationId xmlns:a16="http://schemas.microsoft.com/office/drawing/2014/main" id="{CB924A29-3538-4A3F-82A6-D2A7538C2111}"/>
              </a:ext>
            </a:extLst>
          </p:cNvPr>
          <p:cNvSpPr>
            <a:spLocks noGrp="1"/>
          </p:cNvSpPr>
          <p:nvPr>
            <p:ph type="body" sz="quarter" idx="19"/>
          </p:nvPr>
        </p:nvSpPr>
        <p:spPr>
          <a:xfrm>
            <a:off x="3642055" y="2999975"/>
            <a:ext cx="1776140" cy="752386"/>
          </a:xfrm>
        </p:spPr>
        <p:txBody>
          <a:bodyPr/>
          <a:lstStyle/>
          <a:p>
            <a:r>
              <a:rPr lang="en-US" dirty="0"/>
              <a:t>2. Sprint 4 vs. Sprint 5 and New Technologies</a:t>
            </a:r>
          </a:p>
        </p:txBody>
      </p:sp>
    </p:spTree>
    <p:extLst>
      <p:ext uri="{BB962C8B-B14F-4D97-AF65-F5344CB8AC3E}">
        <p14:creationId xmlns:p14="http://schemas.microsoft.com/office/powerpoint/2010/main" val="389213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p:tgtEl>
                                          <p:spTgt spid="19">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9">
                                            <p:txEl>
                                              <p:pRg st="0" end="0"/>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p:tgtEl>
                                          <p:spTgt spid="25"/>
                                        </p:tgtEl>
                                        <p:attrNameLst>
                                          <p:attrName>ppt_y</p:attrName>
                                        </p:attrNameLst>
                                      </p:cBhvr>
                                      <p:tavLst>
                                        <p:tav tm="0">
                                          <p:val>
                                            <p:strVal val="#ppt_y+#ppt_h*1.125000"/>
                                          </p:val>
                                        </p:tav>
                                        <p:tav tm="100000">
                                          <p:val>
                                            <p:strVal val="#ppt_y"/>
                                          </p:val>
                                        </p:tav>
                                      </p:tavLst>
                                    </p:anim>
                                    <p:animEffect transition="in" filter="wipe(up)">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randombar(horizontal)">
                                      <p:cBhvr>
                                        <p:cTn id="17" dur="500"/>
                                        <p:tgtEl>
                                          <p:spTgt spid="27"/>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randombar(horizontal)">
                                      <p:cBhvr>
                                        <p:cTn id="20" dur="500"/>
                                        <p:tgtEl>
                                          <p:spTgt spid="2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strips(downLeft)">
                                      <p:cBhvr>
                                        <p:cTn id="25" dur="500"/>
                                        <p:tgtEl>
                                          <p:spTgt spid="28"/>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strips(downLeft)">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fltVal val="0"/>
                                          </p:val>
                                        </p:tav>
                                        <p:tav tm="100000">
                                          <p:val>
                                            <p:strVal val="#ppt_h"/>
                                          </p:val>
                                        </p:tav>
                                      </p:tavLst>
                                    </p:anim>
                                    <p:animEffect transition="in" filter="fade">
                                      <p:cBhvr>
                                        <p:cTn id="35" dur="500"/>
                                        <p:tgtEl>
                                          <p:spTgt spid="29"/>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p:cTn id="3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1">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p:cTn id="45" dur="1000" fill="hold"/>
                                        <p:tgtEl>
                                          <p:spTgt spid="31"/>
                                        </p:tgtEl>
                                        <p:attrNameLst>
                                          <p:attrName>ppt_w</p:attrName>
                                        </p:attrNameLst>
                                      </p:cBhvr>
                                      <p:tavLst>
                                        <p:tav tm="0">
                                          <p:val>
                                            <p:fltVal val="0"/>
                                          </p:val>
                                        </p:tav>
                                        <p:tav tm="100000">
                                          <p:val>
                                            <p:strVal val="#ppt_w"/>
                                          </p:val>
                                        </p:tav>
                                      </p:tavLst>
                                    </p:anim>
                                    <p:anim calcmode="lin" valueType="num">
                                      <p:cBhvr>
                                        <p:cTn id="46" dur="1000" fill="hold"/>
                                        <p:tgtEl>
                                          <p:spTgt spid="31"/>
                                        </p:tgtEl>
                                        <p:attrNameLst>
                                          <p:attrName>ppt_h</p:attrName>
                                        </p:attrNameLst>
                                      </p:cBhvr>
                                      <p:tavLst>
                                        <p:tav tm="0">
                                          <p:val>
                                            <p:fltVal val="0"/>
                                          </p:val>
                                        </p:tav>
                                        <p:tav tm="100000">
                                          <p:val>
                                            <p:strVal val="#ppt_h"/>
                                          </p:val>
                                        </p:tav>
                                      </p:tavLst>
                                    </p:anim>
                                    <p:anim calcmode="lin" valueType="num">
                                      <p:cBhvr>
                                        <p:cTn id="47" dur="1000" fill="hold"/>
                                        <p:tgtEl>
                                          <p:spTgt spid="31"/>
                                        </p:tgtEl>
                                        <p:attrNameLst>
                                          <p:attrName>style.rotation</p:attrName>
                                        </p:attrNameLst>
                                      </p:cBhvr>
                                      <p:tavLst>
                                        <p:tav tm="0">
                                          <p:val>
                                            <p:fltVal val="90"/>
                                          </p:val>
                                        </p:tav>
                                        <p:tav tm="100000">
                                          <p:val>
                                            <p:fltVal val="0"/>
                                          </p:val>
                                        </p:tav>
                                      </p:tavLst>
                                    </p:anim>
                                    <p:animEffect transition="in" filter="fade">
                                      <p:cBhvr>
                                        <p:cTn id="48" dur="1000"/>
                                        <p:tgtEl>
                                          <p:spTgt spid="31"/>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 calcmode="lin" valueType="num">
                                      <p:cBhvr>
                                        <p:cTn id="51" dur="10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52" dur="1000" fill="hold"/>
                                        <p:tgtEl>
                                          <p:spTgt spid="22">
                                            <p:txEl>
                                              <p:pRg st="0" end="0"/>
                                            </p:txEl>
                                          </p:spTgt>
                                        </p:tgtEl>
                                        <p:attrNameLst>
                                          <p:attrName>ppt_h</p:attrName>
                                        </p:attrNameLst>
                                      </p:cBhvr>
                                      <p:tavLst>
                                        <p:tav tm="0">
                                          <p:val>
                                            <p:fltVal val="0"/>
                                          </p:val>
                                        </p:tav>
                                        <p:tav tm="100000">
                                          <p:val>
                                            <p:strVal val="#ppt_h"/>
                                          </p:val>
                                        </p:tav>
                                      </p:tavLst>
                                    </p:anim>
                                    <p:anim calcmode="lin" valueType="num">
                                      <p:cBhvr>
                                        <p:cTn id="53" dur="1000" fill="hold"/>
                                        <p:tgtEl>
                                          <p:spTgt spid="22">
                                            <p:txEl>
                                              <p:pRg st="0" end="0"/>
                                            </p:txEl>
                                          </p:spTgt>
                                        </p:tgtEl>
                                        <p:attrNameLst>
                                          <p:attrName>style.rotation</p:attrName>
                                        </p:attrNameLst>
                                      </p:cBhvr>
                                      <p:tavLst>
                                        <p:tav tm="0">
                                          <p:val>
                                            <p:fltVal val="90"/>
                                          </p:val>
                                        </p:tav>
                                        <p:tav tm="100000">
                                          <p:val>
                                            <p:fltVal val="0"/>
                                          </p:val>
                                        </p:tav>
                                      </p:tavLst>
                                    </p:anim>
                                    <p:animEffect transition="in" filter="fade">
                                      <p:cBhvr>
                                        <p:cTn id="54" dur="1000"/>
                                        <p:tgtEl>
                                          <p:spTgt spid="22">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7" presetClass="entr" presetSubtype="1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strVal val="#ppt_h"/>
                                          </p:val>
                                        </p:tav>
                                        <p:tav tm="100000">
                                          <p:val>
                                            <p:strVal val="#ppt_h"/>
                                          </p:val>
                                        </p:tav>
                                      </p:tavLst>
                                    </p:anim>
                                  </p:childTnLst>
                                </p:cTn>
                              </p:par>
                              <p:par>
                                <p:cTn id="61" presetID="17" presetClass="entr" presetSubtype="1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p:cTn id="63" dur="500" fill="hold"/>
                                        <p:tgtEl>
                                          <p:spTgt spid="26"/>
                                        </p:tgtEl>
                                        <p:attrNameLst>
                                          <p:attrName>ppt_w</p:attrName>
                                        </p:attrNameLst>
                                      </p:cBhvr>
                                      <p:tavLst>
                                        <p:tav tm="0">
                                          <p:val>
                                            <p:fltVal val="0"/>
                                          </p:val>
                                        </p:tav>
                                        <p:tav tm="100000">
                                          <p:val>
                                            <p:strVal val="#ppt_w"/>
                                          </p:val>
                                        </p:tav>
                                      </p:tavLst>
                                    </p:anim>
                                    <p:anim calcmode="lin" valueType="num">
                                      <p:cBhvr>
                                        <p:cTn id="64"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xEl>
                                              <p:pRg st="0" end="0"/>
                                            </p:txEl>
                                          </p:spTgt>
                                        </p:tgtEl>
                                        <p:attrNameLst>
                                          <p:attrName>style.visibility</p:attrName>
                                        </p:attrNameLst>
                                      </p:cBhvr>
                                      <p:to>
                                        <p:strVal val="visible"/>
                                      </p:to>
                                    </p:set>
                                    <p:animEffect transition="in" filter="fade">
                                      <p:cBhvr>
                                        <p:cTn id="72" dur="500"/>
                                        <p:tgtEl>
                                          <p:spTgt spid="23">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0" presetClass="entr" presetSubtype="0" fill="hold" nodeType="click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wedge">
                                      <p:cBhvr>
                                        <p:cTn id="77" dur="2000"/>
                                        <p:tgtEl>
                                          <p:spTgt spid="32"/>
                                        </p:tgtEl>
                                      </p:cBhvr>
                                    </p:animEffect>
                                  </p:childTnLst>
                                </p:cTn>
                              </p:par>
                              <p:par>
                                <p:cTn id="78" presetID="2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wedge">
                                      <p:cBhvr>
                                        <p:cTn id="80"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1" grpId="0" build="p"/>
      <p:bldP spid="22" grpId="0" build="p"/>
      <p:bldP spid="23" grpId="0" build="allAtOnce"/>
      <p:bldP spid="26" grpId="0"/>
      <p:bldP spid="30" grpId="0"/>
      <p:bldP spid="34" grpId="0"/>
      <p:bldP spid="20"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6360242" y="3429000"/>
            <a:ext cx="5491354" cy="1243584"/>
          </a:xfrm>
        </p:spPr>
        <p:txBody>
          <a:bodyPr/>
          <a:lstStyle/>
          <a:p>
            <a:r>
              <a:rPr lang="en-US" dirty="0">
                <a:ea typeface="Tahoma"/>
                <a:cs typeface="Tahoma"/>
              </a:rPr>
              <a:t>Product Backlog</a:t>
            </a:r>
            <a:endParaRPr lang="en-GB" sz="4000" dirty="0">
              <a:ea typeface="Tahoma"/>
              <a:cs typeface="Tahoma"/>
            </a:endParaRPr>
          </a:p>
        </p:txBody>
      </p:sp>
    </p:spTree>
    <p:extLst>
      <p:ext uri="{BB962C8B-B14F-4D97-AF65-F5344CB8AC3E}">
        <p14:creationId xmlns:p14="http://schemas.microsoft.com/office/powerpoint/2010/main" val="4406968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0ED6498-FE4E-41D9-83A1-8FD88DF944D4}"/>
              </a:ext>
            </a:extLst>
          </p:cNvPr>
          <p:cNvSpPr>
            <a:spLocks noGrp="1"/>
          </p:cNvSpPr>
          <p:nvPr>
            <p:ph type="title"/>
          </p:nvPr>
        </p:nvSpPr>
        <p:spPr>
          <a:xfrm>
            <a:off x="444500" y="542925"/>
            <a:ext cx="11214100" cy="535531"/>
          </a:xfrm>
        </p:spPr>
        <p:txBody>
          <a:bodyPr/>
          <a:lstStyle/>
          <a:p>
            <a:r>
              <a:rPr lang="en-US"/>
              <a:t>Product Backlog</a:t>
            </a:r>
          </a:p>
        </p:txBody>
      </p:sp>
      <p:sp>
        <p:nvSpPr>
          <p:cNvPr id="10" name="Slide Number Placeholder 2">
            <a:extLst>
              <a:ext uri="{FF2B5EF4-FFF2-40B4-BE49-F238E27FC236}">
                <a16:creationId xmlns:a16="http://schemas.microsoft.com/office/drawing/2014/main" id="{77B5B393-BF38-4A7A-A011-73AE0335DC2C}"/>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21</a:t>
            </a:fld>
            <a:endParaRPr lang="en-US" noProof="0"/>
          </a:p>
        </p:txBody>
      </p:sp>
      <p:pic>
        <p:nvPicPr>
          <p:cNvPr id="3" name="Picture 2" descr="Graphical user interface, text, application&#10;&#10;Description automatically generated">
            <a:extLst>
              <a:ext uri="{FF2B5EF4-FFF2-40B4-BE49-F238E27FC236}">
                <a16:creationId xmlns:a16="http://schemas.microsoft.com/office/drawing/2014/main" id="{B575BD99-0377-D44D-84F9-B561A4CFD2EC}"/>
              </a:ext>
            </a:extLst>
          </p:cNvPr>
          <p:cNvPicPr>
            <a:picLocks noChangeAspect="1"/>
          </p:cNvPicPr>
          <p:nvPr/>
        </p:nvPicPr>
        <p:blipFill>
          <a:blip r:embed="rId3"/>
          <a:stretch>
            <a:fillRect/>
          </a:stretch>
        </p:blipFill>
        <p:spPr>
          <a:xfrm>
            <a:off x="1335842" y="1435913"/>
            <a:ext cx="9520316" cy="4879162"/>
          </a:xfrm>
          <a:prstGeom prst="rect">
            <a:avLst/>
          </a:prstGeom>
          <a:noFill/>
        </p:spPr>
      </p:pic>
      <p:sp>
        <p:nvSpPr>
          <p:cNvPr id="5" name="Rectangle 4">
            <a:extLst>
              <a:ext uri="{FF2B5EF4-FFF2-40B4-BE49-F238E27FC236}">
                <a16:creationId xmlns:a16="http://schemas.microsoft.com/office/drawing/2014/main" id="{4C3893E4-E5AA-2947-8468-E77EB66E227F}"/>
              </a:ext>
            </a:extLst>
          </p:cNvPr>
          <p:cNvSpPr/>
          <p:nvPr/>
        </p:nvSpPr>
        <p:spPr>
          <a:xfrm>
            <a:off x="8611722" y="1435913"/>
            <a:ext cx="2165869" cy="353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754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512BEB5-7528-4FFB-9613-53F4DB63CA1F}"/>
              </a:ext>
            </a:extLst>
          </p:cNvPr>
          <p:cNvSpPr>
            <a:spLocks noGrp="1"/>
          </p:cNvSpPr>
          <p:nvPr>
            <p:ph type="ctrTitle"/>
          </p:nvPr>
        </p:nvSpPr>
        <p:spPr>
          <a:xfrm>
            <a:off x="2761488" y="2395728"/>
            <a:ext cx="7077456" cy="1243584"/>
          </a:xfrm>
        </p:spPr>
        <p:txBody>
          <a:bodyPr/>
          <a:lstStyle/>
          <a:p>
            <a:r>
              <a:rPr lang="en-US">
                <a:ea typeface="Tahoma"/>
                <a:cs typeface="Tahoma"/>
              </a:rPr>
              <a:t>Timeline </a:t>
            </a:r>
            <a:br>
              <a:rPr lang="en-US">
                <a:ea typeface="Tahoma"/>
                <a:cs typeface="Tahoma"/>
              </a:rPr>
            </a:br>
            <a:endParaRPr lang="en-US" sz="4800">
              <a:ea typeface="Tahoma"/>
              <a:cs typeface="Tahoma"/>
            </a:endParaRPr>
          </a:p>
        </p:txBody>
      </p:sp>
      <p:sp>
        <p:nvSpPr>
          <p:cNvPr id="3" name="Slide Number Placeholder 2" hidden="1">
            <a:extLst>
              <a:ext uri="{FF2B5EF4-FFF2-40B4-BE49-F238E27FC236}">
                <a16:creationId xmlns:a16="http://schemas.microsoft.com/office/drawing/2014/main" id="{E80B9D00-8C0A-784D-8E45-6666E4BB9C76}"/>
              </a:ext>
            </a:extLst>
          </p:cNvPr>
          <p:cNvSpPr>
            <a:spLocks noGrp="1"/>
          </p:cNvSpPr>
          <p:nvPr>
            <p:ph type="sldNum" sz="quarter" idx="4294967295"/>
          </p:nvPr>
        </p:nvSpPr>
        <p:spPr>
          <a:xfrm>
            <a:off x="11252200" y="6315075"/>
            <a:ext cx="406400" cy="365125"/>
          </a:xfrm>
        </p:spPr>
        <p:txBody>
          <a:bodyPr/>
          <a:lstStyle/>
          <a:p>
            <a:pPr>
              <a:spcAft>
                <a:spcPts val="600"/>
              </a:spcAft>
            </a:pPr>
            <a:fld id="{C263D6C4-4840-40CC-AC84-17E24B3B7BDE}" type="slidenum">
              <a:rPr lang="en-US" noProof="0" smtClean="0"/>
              <a:pPr>
                <a:spcAft>
                  <a:spcPts val="600"/>
                </a:spcAft>
              </a:pPr>
              <a:t>22</a:t>
            </a:fld>
            <a:endParaRPr lang="en-US" noProof="0"/>
          </a:p>
        </p:txBody>
      </p:sp>
    </p:spTree>
    <p:extLst>
      <p:ext uri="{BB962C8B-B14F-4D97-AF65-F5344CB8AC3E}">
        <p14:creationId xmlns:p14="http://schemas.microsoft.com/office/powerpoint/2010/main" val="1299541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EB0D801-6771-4D6E-AB03-BC8FF5CAB837}"/>
              </a:ext>
            </a:extLst>
          </p:cNvPr>
          <p:cNvSpPr>
            <a:spLocks noGrp="1"/>
          </p:cNvSpPr>
          <p:nvPr>
            <p:ph type="title"/>
          </p:nvPr>
        </p:nvSpPr>
        <p:spPr>
          <a:xfrm>
            <a:off x="444500" y="542925"/>
            <a:ext cx="11214100" cy="535531"/>
          </a:xfrm>
        </p:spPr>
        <p:txBody>
          <a:bodyPr/>
          <a:lstStyle/>
          <a:p>
            <a:r>
              <a:rPr lang="en-US"/>
              <a:t>Timeline of Future Sprints</a:t>
            </a:r>
          </a:p>
        </p:txBody>
      </p:sp>
      <p:sp>
        <p:nvSpPr>
          <p:cNvPr id="10" name="Slide Number Placeholder 2">
            <a:extLst>
              <a:ext uri="{FF2B5EF4-FFF2-40B4-BE49-F238E27FC236}">
                <a16:creationId xmlns:a16="http://schemas.microsoft.com/office/drawing/2014/main" id="{789E81B5-03BE-437A-9D4F-305233A1722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23</a:t>
            </a:fld>
            <a:endParaRPr lang="en-US" noProof="0"/>
          </a:p>
        </p:txBody>
      </p:sp>
      <p:pic>
        <p:nvPicPr>
          <p:cNvPr id="5" name="Picture 4" descr="Timeline&#10;&#10;Description automatically generated">
            <a:extLst>
              <a:ext uri="{FF2B5EF4-FFF2-40B4-BE49-F238E27FC236}">
                <a16:creationId xmlns:a16="http://schemas.microsoft.com/office/drawing/2014/main" id="{467F1737-210D-3C4B-8495-81D074F3579C}"/>
              </a:ext>
            </a:extLst>
          </p:cNvPr>
          <p:cNvPicPr>
            <a:picLocks noChangeAspect="1"/>
          </p:cNvPicPr>
          <p:nvPr/>
        </p:nvPicPr>
        <p:blipFill>
          <a:blip r:embed="rId3"/>
          <a:stretch>
            <a:fillRect/>
          </a:stretch>
        </p:blipFill>
        <p:spPr>
          <a:xfrm>
            <a:off x="1108413" y="1339956"/>
            <a:ext cx="9753599" cy="5518044"/>
          </a:xfrm>
          <a:prstGeom prst="rect">
            <a:avLst/>
          </a:prstGeom>
          <a:noFill/>
        </p:spPr>
      </p:pic>
    </p:spTree>
    <p:extLst>
      <p:ext uri="{BB962C8B-B14F-4D97-AF65-F5344CB8AC3E}">
        <p14:creationId xmlns:p14="http://schemas.microsoft.com/office/powerpoint/2010/main" val="2963973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BA4440-0174-8C44-A250-6B2F180684B1}"/>
              </a:ext>
            </a:extLst>
          </p:cNvPr>
          <p:cNvSpPr>
            <a:spLocks noGrp="1"/>
          </p:cNvSpPr>
          <p:nvPr>
            <p:ph type="sldNum" sz="quarter" idx="12"/>
          </p:nvPr>
        </p:nvSpPr>
        <p:spPr/>
        <p:txBody>
          <a:bodyPr/>
          <a:lstStyle/>
          <a:p>
            <a:fld id="{C263D6C4-4840-40CC-AC84-17E24B3B7BDE}" type="slidenum">
              <a:rPr lang="en-US" noProof="0" smtClean="0"/>
              <a:pPr/>
              <a:t>24</a:t>
            </a:fld>
            <a:endParaRPr lang="en-US" noProof="0"/>
          </a:p>
        </p:txBody>
      </p:sp>
      <p:sp>
        <p:nvSpPr>
          <p:cNvPr id="6" name="Title 5">
            <a:extLst>
              <a:ext uri="{FF2B5EF4-FFF2-40B4-BE49-F238E27FC236}">
                <a16:creationId xmlns:a16="http://schemas.microsoft.com/office/drawing/2014/main" id="{16251F04-A2FF-4D4F-89A6-078C57E47C91}"/>
              </a:ext>
            </a:extLst>
          </p:cNvPr>
          <p:cNvSpPr>
            <a:spLocks noGrp="1"/>
          </p:cNvSpPr>
          <p:nvPr>
            <p:ph type="title"/>
          </p:nvPr>
        </p:nvSpPr>
        <p:spPr/>
        <p:txBody>
          <a:bodyPr>
            <a:normAutofit fontScale="90000"/>
          </a:bodyPr>
          <a:lstStyle/>
          <a:p>
            <a:r>
              <a:rPr lang="en-US"/>
              <a:t>Retrospectives </a:t>
            </a:r>
            <a:br>
              <a:rPr lang="en-US"/>
            </a:br>
            <a:endParaRPr lang="en-US" sz="4000"/>
          </a:p>
        </p:txBody>
      </p:sp>
    </p:spTree>
    <p:extLst>
      <p:ext uri="{BB962C8B-B14F-4D97-AF65-F5344CB8AC3E}">
        <p14:creationId xmlns:p14="http://schemas.microsoft.com/office/powerpoint/2010/main" val="1216368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0B244B8-CD90-4AD3-BE08-F4211EE205F4}"/>
              </a:ext>
            </a:extLst>
          </p:cNvPr>
          <p:cNvSpPr>
            <a:spLocks noGrp="1"/>
          </p:cNvSpPr>
          <p:nvPr>
            <p:ph type="title"/>
          </p:nvPr>
        </p:nvSpPr>
        <p:spPr>
          <a:xfrm>
            <a:off x="444500" y="542925"/>
            <a:ext cx="11214100" cy="535531"/>
          </a:xfrm>
        </p:spPr>
        <p:txBody>
          <a:bodyPr/>
          <a:lstStyle/>
          <a:p>
            <a:r>
              <a:rPr lang="en-US"/>
              <a:t>Retrospectives</a:t>
            </a:r>
          </a:p>
        </p:txBody>
      </p:sp>
      <p:sp>
        <p:nvSpPr>
          <p:cNvPr id="3" name="Slide Number Placeholder 2">
            <a:extLst>
              <a:ext uri="{FF2B5EF4-FFF2-40B4-BE49-F238E27FC236}">
                <a16:creationId xmlns:a16="http://schemas.microsoft.com/office/drawing/2014/main" id="{ABF04638-2214-BD49-A5F8-7CA8DD876F26}"/>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25</a:t>
            </a:fld>
            <a:endParaRPr lang="en-US" noProof="0"/>
          </a:p>
        </p:txBody>
      </p:sp>
      <p:graphicFrame>
        <p:nvGraphicFramePr>
          <p:cNvPr id="8" name="Content Placeholder 7">
            <a:extLst>
              <a:ext uri="{FF2B5EF4-FFF2-40B4-BE49-F238E27FC236}">
                <a16:creationId xmlns:a16="http://schemas.microsoft.com/office/drawing/2014/main" id="{0338E0DD-B1CF-B945-B182-1BB847D246F4}"/>
              </a:ext>
            </a:extLst>
          </p:cNvPr>
          <p:cNvGraphicFramePr>
            <a:graphicFrameLocks noGrp="1"/>
          </p:cNvGraphicFramePr>
          <p:nvPr>
            <p:ph idx="1"/>
            <p:extLst>
              <p:ext uri="{D42A27DB-BD31-4B8C-83A1-F6EECF244321}">
                <p14:modId xmlns:p14="http://schemas.microsoft.com/office/powerpoint/2010/main" val="2499635349"/>
              </p:ext>
            </p:extLst>
          </p:nvPr>
        </p:nvGraphicFramePr>
        <p:xfrm>
          <a:off x="443365" y="1825625"/>
          <a:ext cx="1121523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4709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41715-A724-FB45-B399-7D628F6A57E6}"/>
              </a:ext>
            </a:extLst>
          </p:cNvPr>
          <p:cNvSpPr>
            <a:spLocks noGrp="1"/>
          </p:cNvSpPr>
          <p:nvPr>
            <p:ph type="ctrTitle"/>
          </p:nvPr>
        </p:nvSpPr>
        <p:spPr>
          <a:xfrm>
            <a:off x="5217242" y="2807208"/>
            <a:ext cx="4945598" cy="1243584"/>
          </a:xfrm>
        </p:spPr>
        <p:txBody>
          <a:bodyPr anchor="ctr">
            <a:normAutofit/>
          </a:bodyPr>
          <a:lstStyle/>
          <a:p>
            <a:r>
              <a:rPr lang="en-US"/>
              <a:t>Conclusion</a:t>
            </a:r>
          </a:p>
        </p:txBody>
      </p:sp>
      <p:sp>
        <p:nvSpPr>
          <p:cNvPr id="3" name="Slide Number Placeholder 2" hidden="1">
            <a:extLst>
              <a:ext uri="{FF2B5EF4-FFF2-40B4-BE49-F238E27FC236}">
                <a16:creationId xmlns:a16="http://schemas.microsoft.com/office/drawing/2014/main" id="{1C6195E8-EC24-B647-BFFC-4B9711BEB049}"/>
              </a:ext>
            </a:extLst>
          </p:cNvPr>
          <p:cNvSpPr>
            <a:spLocks noGrp="1"/>
          </p:cNvSpPr>
          <p:nvPr>
            <p:ph type="sldNum" sz="quarter" idx="4294967295"/>
          </p:nvPr>
        </p:nvSpPr>
        <p:spPr>
          <a:xfrm>
            <a:off x="11785600" y="6315075"/>
            <a:ext cx="406400" cy="365125"/>
          </a:xfrm>
        </p:spPr>
        <p:txBody>
          <a:bodyPr/>
          <a:lstStyle/>
          <a:p>
            <a:pPr>
              <a:spcAft>
                <a:spcPts val="600"/>
              </a:spcAft>
            </a:pPr>
            <a:fld id="{C263D6C4-4840-40CC-AC84-17E24B3B7BDE}" type="slidenum">
              <a:rPr lang="en-US" noProof="0" smtClean="0"/>
              <a:pPr>
                <a:spcAft>
                  <a:spcPts val="600"/>
                </a:spcAft>
              </a:pPr>
              <a:t>26</a:t>
            </a:fld>
            <a:endParaRPr lang="en-US" noProof="0"/>
          </a:p>
        </p:txBody>
      </p:sp>
    </p:spTree>
    <p:extLst>
      <p:ext uri="{BB962C8B-B14F-4D97-AF65-F5344CB8AC3E}">
        <p14:creationId xmlns:p14="http://schemas.microsoft.com/office/powerpoint/2010/main" val="3955604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157AF95-D8B4-4DCA-BE61-6A27A09B1B7D}"/>
              </a:ext>
            </a:extLst>
          </p:cNvPr>
          <p:cNvSpPr>
            <a:spLocks noGrp="1"/>
          </p:cNvSpPr>
          <p:nvPr>
            <p:ph type="ctrTitle"/>
          </p:nvPr>
        </p:nvSpPr>
        <p:spPr>
          <a:xfrm>
            <a:off x="2786888" y="1278128"/>
            <a:ext cx="7077456" cy="1243584"/>
          </a:xfrm>
        </p:spPr>
        <p:txBody>
          <a:bodyPr/>
          <a:lstStyle/>
          <a:p>
            <a:r>
              <a:rPr lang="en-US">
                <a:ea typeface="Tahoma"/>
                <a:cs typeface="Tahoma"/>
              </a:rPr>
              <a:t>Link to GitHub </a:t>
            </a:r>
          </a:p>
        </p:txBody>
      </p:sp>
      <p:sp>
        <p:nvSpPr>
          <p:cNvPr id="9" name="Subtitle 2">
            <a:extLst>
              <a:ext uri="{FF2B5EF4-FFF2-40B4-BE49-F238E27FC236}">
                <a16:creationId xmlns:a16="http://schemas.microsoft.com/office/drawing/2014/main" id="{33C3CBAE-0273-4D40-BA23-4E6BA0E3ED74}"/>
              </a:ext>
            </a:extLst>
          </p:cNvPr>
          <p:cNvSpPr>
            <a:spLocks noGrp="1"/>
          </p:cNvSpPr>
          <p:nvPr>
            <p:ph type="subTitle" idx="1"/>
          </p:nvPr>
        </p:nvSpPr>
        <p:spPr>
          <a:xfrm>
            <a:off x="2786888" y="5440172"/>
            <a:ext cx="7077456" cy="868680"/>
          </a:xfrm>
        </p:spPr>
        <p:txBody>
          <a:bodyPr vert="horz" lIns="91440" tIns="45720" rIns="91440" bIns="45720" rtlCol="0" anchor="t">
            <a:normAutofit/>
          </a:bodyPr>
          <a:lstStyle/>
          <a:p>
            <a:r>
              <a:rPr lang="en-US">
                <a:cs typeface="Arial"/>
                <a:hlinkClick r:id="rId2">
                  <a:extLst>
                    <a:ext uri="{A12FA001-AC4F-418D-AE19-62706E023703}">
                      <ahyp:hlinkClr xmlns:ahyp="http://schemas.microsoft.com/office/drawing/2018/hyperlinkcolor" val="tx"/>
                    </a:ext>
                  </a:extLst>
                </a:hlinkClick>
              </a:rPr>
              <a:t>https://symcheck.jazzymaya.repl.co/</a:t>
            </a:r>
            <a:r>
              <a:rPr lang="en-US">
                <a:cs typeface="Arial"/>
              </a:rPr>
              <a:t> </a:t>
            </a:r>
            <a:endParaRPr lang="en-US"/>
          </a:p>
        </p:txBody>
      </p:sp>
      <p:sp>
        <p:nvSpPr>
          <p:cNvPr id="5" name="Title 1">
            <a:extLst>
              <a:ext uri="{FF2B5EF4-FFF2-40B4-BE49-F238E27FC236}">
                <a16:creationId xmlns:a16="http://schemas.microsoft.com/office/drawing/2014/main" id="{4C6D2A45-4314-334B-9D6B-FB8854C2203B}"/>
              </a:ext>
            </a:extLst>
          </p:cNvPr>
          <p:cNvSpPr txBox="1">
            <a:spLocks/>
          </p:cNvSpPr>
          <p:nvPr/>
        </p:nvSpPr>
        <p:spPr>
          <a:xfrm>
            <a:off x="2797186" y="4052824"/>
            <a:ext cx="9322266" cy="124358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GB" sz="6600" b="1" kern="1200" dirty="0">
                <a:solidFill>
                  <a:schemeClr val="accent2"/>
                </a:solidFill>
                <a:latin typeface="+mj-lt"/>
                <a:ea typeface="Tahoma" panose="020B0604030504040204" pitchFamily="34" charset="0"/>
                <a:cs typeface="Tahoma" panose="020B0604030504040204" pitchFamily="34" charset="0"/>
              </a:defRPr>
            </a:lvl1pPr>
          </a:lstStyle>
          <a:p>
            <a:r>
              <a:rPr lang="en-US">
                <a:ea typeface="Tahoma"/>
                <a:cs typeface="Tahoma"/>
              </a:rPr>
              <a:t>Link to </a:t>
            </a:r>
            <a:r>
              <a:rPr lang="en-US" err="1">
                <a:ea typeface="Tahoma"/>
                <a:cs typeface="Tahoma"/>
              </a:rPr>
              <a:t>SymCheck</a:t>
            </a:r>
            <a:r>
              <a:rPr lang="en-US">
                <a:ea typeface="Tahoma"/>
                <a:cs typeface="Tahoma"/>
              </a:rPr>
              <a:t> Website</a:t>
            </a:r>
          </a:p>
        </p:txBody>
      </p:sp>
      <p:sp>
        <p:nvSpPr>
          <p:cNvPr id="6" name="Subtitle 2">
            <a:extLst>
              <a:ext uri="{FF2B5EF4-FFF2-40B4-BE49-F238E27FC236}">
                <a16:creationId xmlns:a16="http://schemas.microsoft.com/office/drawing/2014/main" id="{614CE1A0-483A-9344-BB3A-A60B0660E3FD}"/>
              </a:ext>
            </a:extLst>
          </p:cNvPr>
          <p:cNvSpPr txBox="1">
            <a:spLocks/>
          </p:cNvSpPr>
          <p:nvPr/>
        </p:nvSpPr>
        <p:spPr>
          <a:xfrm>
            <a:off x="2786888" y="2606040"/>
            <a:ext cx="7077456" cy="86868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GB" sz="1800" kern="1200" spc="300" dirty="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Arial"/>
                <a:hlinkClick r:id="rId3">
                  <a:extLst>
                    <a:ext uri="{A12FA001-AC4F-418D-AE19-62706E023703}">
                      <ahyp:hlinkClr xmlns:ahyp="http://schemas.microsoft.com/office/drawing/2018/hyperlinkcolor" val="tx"/>
                    </a:ext>
                  </a:extLst>
                </a:hlinkClick>
              </a:rPr>
              <a:t>https://github.com/jazzymaya/HiddenAgility/wiki</a:t>
            </a:r>
            <a:endParaRPr lang="en-US">
              <a:cs typeface="Arial"/>
            </a:endParaRPr>
          </a:p>
        </p:txBody>
      </p:sp>
    </p:spTree>
    <p:extLst>
      <p:ext uri="{BB962C8B-B14F-4D97-AF65-F5344CB8AC3E}">
        <p14:creationId xmlns:p14="http://schemas.microsoft.com/office/powerpoint/2010/main" val="1366541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p:txBody>
          <a:bodyPr>
            <a:normAutofit fontScale="90000"/>
          </a:bodyPr>
          <a:lstStyle/>
          <a:p>
            <a:r>
              <a:rPr lang="en-US"/>
              <a:t>Project Overview </a:t>
            </a:r>
            <a:br>
              <a:rPr lang="en-US"/>
            </a:br>
            <a:endParaRPr lang="en-US" sz="400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3</a:t>
            </a:fld>
            <a:endParaRPr lang="en-US"/>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35740-23BC-4A74-8F9B-0B9BDA7703C9}"/>
              </a:ext>
            </a:extLst>
          </p:cNvPr>
          <p:cNvSpPr>
            <a:spLocks noGrp="1"/>
          </p:cNvSpPr>
          <p:nvPr>
            <p:ph type="title"/>
          </p:nvPr>
        </p:nvSpPr>
        <p:spPr>
          <a:xfrm>
            <a:off x="444500" y="542925"/>
            <a:ext cx="11214100" cy="757130"/>
          </a:xfrm>
        </p:spPr>
        <p:txBody>
          <a:bodyPr/>
          <a:lstStyle/>
          <a:p>
            <a:r>
              <a:rPr lang="en-US" sz="4800"/>
              <a:t>What is </a:t>
            </a:r>
            <a:r>
              <a:rPr lang="en-US" sz="4800" err="1"/>
              <a:t>SymCheck</a:t>
            </a:r>
            <a:r>
              <a:rPr lang="en-US" sz="4800"/>
              <a:t>?</a:t>
            </a:r>
          </a:p>
        </p:txBody>
      </p:sp>
      <p:sp>
        <p:nvSpPr>
          <p:cNvPr id="3" name="Slide Number Placeholder 2">
            <a:extLst>
              <a:ext uri="{FF2B5EF4-FFF2-40B4-BE49-F238E27FC236}">
                <a16:creationId xmlns:a16="http://schemas.microsoft.com/office/drawing/2014/main" id="{B14484D1-5D40-4801-B0E9-E4F972E0C960}"/>
              </a:ext>
            </a:extLst>
          </p:cNvPr>
          <p:cNvSpPr>
            <a:spLocks noGrp="1"/>
          </p:cNvSpPr>
          <p:nvPr>
            <p:ph type="sldNum" sz="quarter" idx="12"/>
          </p:nvPr>
        </p:nvSpPr>
        <p:spPr/>
        <p:txBody>
          <a:bodyPr/>
          <a:lstStyle/>
          <a:p>
            <a:fld id="{C263D6C4-4840-40CC-AC84-17E24B3B7BDE}" type="slidenum">
              <a:rPr lang="en-US" noProof="0" smtClean="0"/>
              <a:pPr/>
              <a:t>4</a:t>
            </a:fld>
            <a:endParaRPr lang="en-US" noProof="0"/>
          </a:p>
        </p:txBody>
      </p:sp>
      <p:sp>
        <p:nvSpPr>
          <p:cNvPr id="4" name="Text Placeholder 3">
            <a:extLst>
              <a:ext uri="{FF2B5EF4-FFF2-40B4-BE49-F238E27FC236}">
                <a16:creationId xmlns:a16="http://schemas.microsoft.com/office/drawing/2014/main" id="{53E96AD9-3A9A-4D37-B5CE-EA306640033A}"/>
              </a:ext>
            </a:extLst>
          </p:cNvPr>
          <p:cNvSpPr>
            <a:spLocks noGrp="1"/>
          </p:cNvSpPr>
          <p:nvPr>
            <p:ph type="body" sz="quarter" idx="13"/>
          </p:nvPr>
        </p:nvSpPr>
        <p:spPr>
          <a:xfrm>
            <a:off x="444500" y="1800439"/>
            <a:ext cx="7912785" cy="4093243"/>
          </a:xfrm>
        </p:spPr>
        <p:txBody>
          <a:bodyPr vert="horz" lIns="91440" tIns="45720" rIns="91440" bIns="45720" rtlCol="0" anchor="t">
            <a:noAutofit/>
          </a:bodyPr>
          <a:lstStyle/>
          <a:p>
            <a:r>
              <a:rPr lang="en-US" sz="2200" err="1">
                <a:cs typeface="Arial"/>
              </a:rPr>
              <a:t>SymCheck</a:t>
            </a:r>
            <a:r>
              <a:rPr lang="en-US" sz="2200">
                <a:cs typeface="Arial"/>
              </a:rPr>
              <a:t> is an image-based self-diagnosis application </a:t>
            </a:r>
          </a:p>
          <a:p>
            <a:endParaRPr lang="en-US" sz="2200">
              <a:cs typeface="Arial"/>
            </a:endParaRPr>
          </a:p>
          <a:p>
            <a:r>
              <a:rPr lang="en-US" sz="2200">
                <a:cs typeface="Arial"/>
              </a:rPr>
              <a:t>A patient's input image is fed into an original algorithm developed, tested, and run using TensorFlow's </a:t>
            </a:r>
            <a:r>
              <a:rPr lang="en-US" sz="2200" err="1">
                <a:cs typeface="Arial"/>
              </a:rPr>
              <a:t>Keras</a:t>
            </a:r>
            <a:r>
              <a:rPr lang="en-US" sz="2200">
                <a:cs typeface="Arial"/>
              </a:rPr>
              <a:t> library</a:t>
            </a:r>
          </a:p>
          <a:p>
            <a:r>
              <a:rPr lang="en-US" sz="2200">
                <a:cs typeface="Arial"/>
              </a:rPr>
              <a:t>[Currently] generates positive or negative diagnoses for 2 illnesses – chickenpox (varicella) and pink eye (conjunctivitis)</a:t>
            </a:r>
          </a:p>
          <a:p>
            <a:endParaRPr lang="en-US" sz="2200">
              <a:cs typeface="Arial"/>
            </a:endParaRPr>
          </a:p>
          <a:p>
            <a:r>
              <a:rPr lang="en-US" sz="2200">
                <a:cs typeface="Arial"/>
              </a:rPr>
              <a:t>Does not require account creation or login, nor answering a long serious of monotonous questions (image-based)</a:t>
            </a:r>
          </a:p>
          <a:p>
            <a:endParaRPr lang="en-US" sz="2200">
              <a:cs typeface="Arial"/>
            </a:endParaRPr>
          </a:p>
          <a:p>
            <a:endParaRPr lang="en-US" sz="2200">
              <a:cs typeface="Arial"/>
            </a:endParaRPr>
          </a:p>
          <a:p>
            <a:endParaRPr lang="en-US" sz="2200">
              <a:cs typeface="Arial"/>
            </a:endParaRPr>
          </a:p>
          <a:p>
            <a:endParaRPr lang="en-US" sz="2200">
              <a:cs typeface="Arial"/>
            </a:endParaRPr>
          </a:p>
        </p:txBody>
      </p:sp>
      <p:pic>
        <p:nvPicPr>
          <p:cNvPr id="5" name="Picture 5" descr="Logo&#10;&#10;Description automatically generated">
            <a:extLst>
              <a:ext uri="{FF2B5EF4-FFF2-40B4-BE49-F238E27FC236}">
                <a16:creationId xmlns:a16="http://schemas.microsoft.com/office/drawing/2014/main" id="{AAADB3E7-45B5-4351-BDF3-86F4EAA3CF5C}"/>
              </a:ext>
            </a:extLst>
          </p:cNvPr>
          <p:cNvPicPr>
            <a:picLocks noChangeAspect="1"/>
          </p:cNvPicPr>
          <p:nvPr/>
        </p:nvPicPr>
        <p:blipFill>
          <a:blip r:embed="rId2"/>
          <a:stretch>
            <a:fillRect/>
          </a:stretch>
        </p:blipFill>
        <p:spPr>
          <a:xfrm>
            <a:off x="9025454" y="-901"/>
            <a:ext cx="3202716" cy="2462856"/>
          </a:xfrm>
          <a:prstGeom prst="rect">
            <a:avLst/>
          </a:prstGeom>
        </p:spPr>
      </p:pic>
    </p:spTree>
    <p:extLst>
      <p:ext uri="{BB962C8B-B14F-4D97-AF65-F5344CB8AC3E}">
        <p14:creationId xmlns:p14="http://schemas.microsoft.com/office/powerpoint/2010/main" val="4058427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1889-9D5A-4143-BEC1-DC5DE99456A3}"/>
              </a:ext>
            </a:extLst>
          </p:cNvPr>
          <p:cNvSpPr>
            <a:spLocks noGrp="1"/>
          </p:cNvSpPr>
          <p:nvPr>
            <p:ph type="title"/>
          </p:nvPr>
        </p:nvSpPr>
        <p:spPr>
          <a:xfrm>
            <a:off x="444500" y="384881"/>
            <a:ext cx="11214100" cy="535531"/>
          </a:xfrm>
        </p:spPr>
        <p:txBody>
          <a:bodyPr vert="horz" wrap="square" lIns="91440" tIns="45720" rIns="91440" bIns="45720" rtlCol="0" anchor="t">
            <a:noAutofit/>
          </a:bodyPr>
          <a:lstStyle/>
          <a:p>
            <a:r>
              <a:rPr lang="en-US" sz="4000"/>
              <a:t>Persona 1: </a:t>
            </a:r>
            <a:br>
              <a:rPr lang="en-US" sz="4000"/>
            </a:br>
            <a:r>
              <a:rPr lang="en-US" sz="2400"/>
              <a:t>Cindy the Single, Working Mother</a:t>
            </a:r>
          </a:p>
        </p:txBody>
      </p:sp>
      <p:sp>
        <p:nvSpPr>
          <p:cNvPr id="3" name="Slide Number Placeholder 2">
            <a:extLst>
              <a:ext uri="{FF2B5EF4-FFF2-40B4-BE49-F238E27FC236}">
                <a16:creationId xmlns:a16="http://schemas.microsoft.com/office/drawing/2014/main" id="{16452386-6797-43CE-992B-18E84EA5E05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dirty="0" smtClean="0"/>
              <a:pPr>
                <a:spcAft>
                  <a:spcPts val="600"/>
                </a:spcAft>
              </a:pPr>
              <a:t>5</a:t>
            </a:fld>
            <a:endParaRPr lang="en-US" noProof="0"/>
          </a:p>
        </p:txBody>
      </p:sp>
      <p:sp>
        <p:nvSpPr>
          <p:cNvPr id="4" name="Text Placeholder 3">
            <a:extLst>
              <a:ext uri="{FF2B5EF4-FFF2-40B4-BE49-F238E27FC236}">
                <a16:creationId xmlns:a16="http://schemas.microsoft.com/office/drawing/2014/main" id="{721BBB3B-0BD9-47EF-818F-C7A5181293E9}"/>
              </a:ext>
            </a:extLst>
          </p:cNvPr>
          <p:cNvSpPr>
            <a:spLocks noGrp="1"/>
          </p:cNvSpPr>
          <p:nvPr>
            <p:ph sz="half" idx="2"/>
          </p:nvPr>
        </p:nvSpPr>
        <p:spPr>
          <a:xfrm>
            <a:off x="6474163" y="1517715"/>
            <a:ext cx="5184437" cy="4659248"/>
          </a:xfrm>
        </p:spPr>
        <p:txBody>
          <a:bodyPr vert="horz" lIns="91440" tIns="45720" rIns="91440" bIns="45720" rtlCol="0" anchor="t">
            <a:normAutofit lnSpcReduction="10000"/>
          </a:bodyPr>
          <a:lstStyle/>
          <a:p>
            <a:r>
              <a:rPr lang="en-US" sz="2400"/>
              <a:t>Background Profile:</a:t>
            </a:r>
          </a:p>
          <a:p>
            <a:pPr lvl="1"/>
            <a:r>
              <a:rPr lang="en-US" sz="1600"/>
              <a:t>Cindy is a 32-year old single mother with 2 boys: Adrian (4 years old) and Simon (6 years old). She also has a full-time job as a business analyst, working around 80 hours a week. </a:t>
            </a:r>
            <a:endParaRPr lang="en-US" sz="1600">
              <a:cs typeface="Arial"/>
            </a:endParaRPr>
          </a:p>
          <a:p>
            <a:pPr lvl="1"/>
            <a:endParaRPr lang="en-US" sz="1600"/>
          </a:p>
          <a:p>
            <a:pPr lvl="1"/>
            <a:r>
              <a:rPr lang="en-US" sz="1600"/>
              <a:t>Simon has recently developed a rash on his chest. Cindy called the family's pediatrician to seek a quick diagnosis, but they are reluctant to diagnose him without a physical visit.</a:t>
            </a:r>
          </a:p>
          <a:p>
            <a:pPr lvl="1"/>
            <a:endParaRPr lang="en-US" sz="1600"/>
          </a:p>
          <a:p>
            <a:r>
              <a:rPr lang="en-US" sz="2400"/>
              <a:t>How can </a:t>
            </a:r>
            <a:r>
              <a:rPr lang="en-US" sz="2400" err="1"/>
              <a:t>SymCheck</a:t>
            </a:r>
            <a:r>
              <a:rPr lang="en-US" sz="2400"/>
              <a:t> help?</a:t>
            </a:r>
            <a:endParaRPr lang="en-US" sz="2400">
              <a:cs typeface="Arial"/>
            </a:endParaRPr>
          </a:p>
          <a:p>
            <a:pPr lvl="1"/>
            <a:r>
              <a:rPr lang="en-US" sz="1600"/>
              <a:t>Cindy could very much use an application to get a cursory diagnosis of her son's symptoms from the comfort of her own home or work-desk. This would allow her to potentially save an unnecessary visit and follow recommendations listed on the </a:t>
            </a:r>
            <a:r>
              <a:rPr lang="en-US" sz="1600" err="1"/>
              <a:t>SymCheck</a:t>
            </a:r>
            <a:r>
              <a:rPr lang="en-US" sz="1600"/>
              <a:t> site, or even shorten a visit to the doctor by simply having him verify the result in confidence. </a:t>
            </a:r>
            <a:endParaRPr lang="en-US" sz="1600">
              <a:cs typeface="Arial"/>
            </a:endParaRPr>
          </a:p>
        </p:txBody>
      </p:sp>
      <p:pic>
        <p:nvPicPr>
          <p:cNvPr id="6" name="Picture 6">
            <a:extLst>
              <a:ext uri="{FF2B5EF4-FFF2-40B4-BE49-F238E27FC236}">
                <a16:creationId xmlns:a16="http://schemas.microsoft.com/office/drawing/2014/main" id="{29768685-164B-4B76-8022-74C6948C3747}"/>
              </a:ext>
            </a:extLst>
          </p:cNvPr>
          <p:cNvPicPr>
            <a:picLocks noChangeAspect="1"/>
          </p:cNvPicPr>
          <p:nvPr/>
        </p:nvPicPr>
        <p:blipFill>
          <a:blip r:embed="rId2"/>
          <a:stretch>
            <a:fillRect/>
          </a:stretch>
        </p:blipFill>
        <p:spPr>
          <a:xfrm>
            <a:off x="445911" y="1628648"/>
            <a:ext cx="5791200" cy="4165148"/>
          </a:xfrm>
          <a:prstGeom prst="rect">
            <a:avLst/>
          </a:prstGeom>
        </p:spPr>
      </p:pic>
    </p:spTree>
    <p:extLst>
      <p:ext uri="{BB962C8B-B14F-4D97-AF65-F5344CB8AC3E}">
        <p14:creationId xmlns:p14="http://schemas.microsoft.com/office/powerpoint/2010/main" val="4128025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1889-9D5A-4143-BEC1-DC5DE99456A3}"/>
              </a:ext>
            </a:extLst>
          </p:cNvPr>
          <p:cNvSpPr>
            <a:spLocks noGrp="1"/>
          </p:cNvSpPr>
          <p:nvPr>
            <p:ph type="title"/>
          </p:nvPr>
        </p:nvSpPr>
        <p:spPr>
          <a:xfrm>
            <a:off x="444500" y="542925"/>
            <a:ext cx="11214100" cy="535531"/>
          </a:xfrm>
        </p:spPr>
        <p:txBody>
          <a:bodyPr vert="horz" wrap="square" lIns="91440" tIns="45720" rIns="91440" bIns="45720" rtlCol="0" anchor="t">
            <a:normAutofit fontScale="90000"/>
          </a:bodyPr>
          <a:lstStyle/>
          <a:p>
            <a:r>
              <a:rPr lang="en-US" sz="4000"/>
              <a:t>Persona 2:</a:t>
            </a:r>
            <a:br>
              <a:rPr lang="en-US" sz="4000"/>
            </a:br>
            <a:r>
              <a:rPr lang="en-US" sz="2400"/>
              <a:t>Ryan the overwhelmed college student</a:t>
            </a:r>
          </a:p>
        </p:txBody>
      </p:sp>
      <p:sp>
        <p:nvSpPr>
          <p:cNvPr id="3" name="Slide Number Placeholder 2">
            <a:extLst>
              <a:ext uri="{FF2B5EF4-FFF2-40B4-BE49-F238E27FC236}">
                <a16:creationId xmlns:a16="http://schemas.microsoft.com/office/drawing/2014/main" id="{16452386-6797-43CE-992B-18E84EA5E05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dirty="0" smtClean="0"/>
              <a:pPr>
                <a:spcAft>
                  <a:spcPts val="600"/>
                </a:spcAft>
              </a:pPr>
              <a:t>6</a:t>
            </a:fld>
            <a:endParaRPr lang="en-US" noProof="0"/>
          </a:p>
        </p:txBody>
      </p:sp>
      <p:sp>
        <p:nvSpPr>
          <p:cNvPr id="4" name="Text Placeholder 3">
            <a:extLst>
              <a:ext uri="{FF2B5EF4-FFF2-40B4-BE49-F238E27FC236}">
                <a16:creationId xmlns:a16="http://schemas.microsoft.com/office/drawing/2014/main" id="{721BBB3B-0BD9-47EF-818F-C7A5181293E9}"/>
              </a:ext>
            </a:extLst>
          </p:cNvPr>
          <p:cNvSpPr>
            <a:spLocks noGrp="1"/>
          </p:cNvSpPr>
          <p:nvPr>
            <p:ph sz="half" idx="1"/>
          </p:nvPr>
        </p:nvSpPr>
        <p:spPr>
          <a:xfrm>
            <a:off x="443365" y="1517715"/>
            <a:ext cx="5319903" cy="4907603"/>
          </a:xfrm>
        </p:spPr>
        <p:txBody>
          <a:bodyPr vert="horz" lIns="91440" tIns="45720" rIns="91440" bIns="45720" rtlCol="0" anchor="t">
            <a:normAutofit lnSpcReduction="10000"/>
          </a:bodyPr>
          <a:lstStyle/>
          <a:p>
            <a:r>
              <a:rPr lang="en-US" sz="2400"/>
              <a:t>Background Profile:</a:t>
            </a:r>
          </a:p>
          <a:p>
            <a:pPr lvl="1"/>
            <a:r>
              <a:rPr lang="en-US" sz="1600">
                <a:ea typeface="+mn-lt"/>
                <a:cs typeface="+mn-lt"/>
              </a:rPr>
              <a:t>Ryan is a junior at Pace University. Not only is he swarmed with assignments, but he has also just started to notice strange skin lesions on his arm. Although he wants to get his skin checked, he just doesn’t have time to waste in his schedule to check in to a doctor's office or urgent care facility if it is not necessary.</a:t>
            </a:r>
          </a:p>
          <a:p>
            <a:pPr marL="457200" lvl="1" indent="0">
              <a:buNone/>
            </a:pPr>
            <a:endParaRPr lang="en-US" sz="1400">
              <a:cs typeface="Arial"/>
            </a:endParaRPr>
          </a:p>
          <a:p>
            <a:r>
              <a:rPr lang="en-US" sz="2400"/>
              <a:t>How can </a:t>
            </a:r>
            <a:r>
              <a:rPr lang="en-US" sz="2400" err="1"/>
              <a:t>SymCheck</a:t>
            </a:r>
            <a:r>
              <a:rPr lang="en-US" sz="2400"/>
              <a:t> help?</a:t>
            </a:r>
            <a:endParaRPr lang="en-US" sz="2400">
              <a:cs typeface="Arial"/>
            </a:endParaRPr>
          </a:p>
          <a:p>
            <a:pPr lvl="1">
              <a:lnSpc>
                <a:spcPct val="100000"/>
              </a:lnSpc>
              <a:spcBef>
                <a:spcPts val="0"/>
              </a:spcBef>
            </a:pPr>
            <a:r>
              <a:rPr lang="en-US" sz="1600">
                <a:ea typeface="+mn-lt"/>
                <a:cs typeface="+mn-lt"/>
              </a:rPr>
              <a:t>Ryan needs a cursory method of diagnosis for his skin abnormality, </a:t>
            </a:r>
            <a:r>
              <a:rPr lang="en-US" sz="1600" i="1">
                <a:ea typeface="+mn-lt"/>
                <a:cs typeface="+mn-lt"/>
              </a:rPr>
              <a:t>without </a:t>
            </a:r>
            <a:r>
              <a:rPr lang="en-US" sz="1600">
                <a:ea typeface="+mn-lt"/>
                <a:cs typeface="+mn-lt"/>
              </a:rPr>
              <a:t>having to pay a physical visit to some medical facility. </a:t>
            </a:r>
          </a:p>
          <a:p>
            <a:pPr lvl="1">
              <a:lnSpc>
                <a:spcPct val="100000"/>
              </a:lnSpc>
              <a:spcBef>
                <a:spcPts val="0"/>
              </a:spcBef>
            </a:pPr>
            <a:endParaRPr lang="en-US" sz="1600">
              <a:ea typeface="+mn-lt"/>
              <a:cs typeface="+mn-lt"/>
            </a:endParaRPr>
          </a:p>
          <a:p>
            <a:pPr lvl="1">
              <a:lnSpc>
                <a:spcPct val="100000"/>
              </a:lnSpc>
              <a:spcBef>
                <a:spcPts val="0"/>
              </a:spcBef>
            </a:pPr>
            <a:r>
              <a:rPr lang="en-US" sz="1600">
                <a:ea typeface="+mn-lt"/>
                <a:cs typeface="+mn-lt"/>
              </a:rPr>
              <a:t>Our </a:t>
            </a:r>
            <a:r>
              <a:rPr lang="en-US" sz="1600" err="1">
                <a:ea typeface="+mn-lt"/>
                <a:cs typeface="+mn-lt"/>
              </a:rPr>
              <a:t>SymCheck</a:t>
            </a:r>
            <a:r>
              <a:rPr lang="en-US" sz="1600">
                <a:ea typeface="+mn-lt"/>
                <a:cs typeface="+mn-lt"/>
              </a:rPr>
              <a:t> application can solve this dilemma, and if the application identifies his lesions as to being serious or even life-threatening, it can recommend that he definitively needs to prioritize a visit to the doctor or nearest hospital.</a:t>
            </a:r>
            <a:endParaRPr lang="en-US" sz="1600">
              <a:cs typeface="Arial"/>
            </a:endParaRPr>
          </a:p>
        </p:txBody>
      </p:sp>
      <p:pic>
        <p:nvPicPr>
          <p:cNvPr id="7" name="Picture 7" descr="A picture containing text, table, book, indoor&#10;&#10;Description automatically generated">
            <a:extLst>
              <a:ext uri="{FF2B5EF4-FFF2-40B4-BE49-F238E27FC236}">
                <a16:creationId xmlns:a16="http://schemas.microsoft.com/office/drawing/2014/main" id="{BB4E39A5-7249-4EBD-ACF4-41A01E42205A}"/>
              </a:ext>
            </a:extLst>
          </p:cNvPr>
          <p:cNvPicPr>
            <a:picLocks noChangeAspect="1"/>
          </p:cNvPicPr>
          <p:nvPr/>
        </p:nvPicPr>
        <p:blipFill>
          <a:blip r:embed="rId2"/>
          <a:stretch>
            <a:fillRect/>
          </a:stretch>
        </p:blipFill>
        <p:spPr>
          <a:xfrm>
            <a:off x="7128933" y="1682734"/>
            <a:ext cx="4267200" cy="4169866"/>
          </a:xfrm>
          <a:prstGeom prst="rect">
            <a:avLst/>
          </a:prstGeom>
        </p:spPr>
      </p:pic>
    </p:spTree>
    <p:extLst>
      <p:ext uri="{BB962C8B-B14F-4D97-AF65-F5344CB8AC3E}">
        <p14:creationId xmlns:p14="http://schemas.microsoft.com/office/powerpoint/2010/main" val="665988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1889-9D5A-4143-BEC1-DC5DE99456A3}"/>
              </a:ext>
            </a:extLst>
          </p:cNvPr>
          <p:cNvSpPr>
            <a:spLocks noGrp="1"/>
          </p:cNvSpPr>
          <p:nvPr>
            <p:ph type="title"/>
          </p:nvPr>
        </p:nvSpPr>
        <p:spPr>
          <a:xfrm>
            <a:off x="444500" y="384881"/>
            <a:ext cx="11214100" cy="535531"/>
          </a:xfrm>
        </p:spPr>
        <p:txBody>
          <a:bodyPr vert="horz" wrap="square" lIns="91440" tIns="45720" rIns="91440" bIns="45720" rtlCol="0" anchor="t">
            <a:noAutofit/>
          </a:bodyPr>
          <a:lstStyle/>
          <a:p>
            <a:r>
              <a:rPr lang="en-US" sz="4000"/>
              <a:t>Persona 3: </a:t>
            </a:r>
            <a:br>
              <a:rPr lang="en-US" sz="4000"/>
            </a:br>
            <a:r>
              <a:rPr lang="en-US" sz="2400"/>
              <a:t>Lisa the Caring Nurse</a:t>
            </a:r>
          </a:p>
        </p:txBody>
      </p:sp>
      <p:sp>
        <p:nvSpPr>
          <p:cNvPr id="3" name="Slide Number Placeholder 2">
            <a:extLst>
              <a:ext uri="{FF2B5EF4-FFF2-40B4-BE49-F238E27FC236}">
                <a16:creationId xmlns:a16="http://schemas.microsoft.com/office/drawing/2014/main" id="{16452386-6797-43CE-992B-18E84EA5E05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dirty="0" smtClean="0"/>
              <a:pPr>
                <a:spcAft>
                  <a:spcPts val="600"/>
                </a:spcAft>
              </a:pPr>
              <a:t>7</a:t>
            </a:fld>
            <a:endParaRPr lang="en-US" noProof="0"/>
          </a:p>
        </p:txBody>
      </p:sp>
      <p:sp>
        <p:nvSpPr>
          <p:cNvPr id="4" name="Text Placeholder 3">
            <a:extLst>
              <a:ext uri="{FF2B5EF4-FFF2-40B4-BE49-F238E27FC236}">
                <a16:creationId xmlns:a16="http://schemas.microsoft.com/office/drawing/2014/main" id="{721BBB3B-0BD9-47EF-818F-C7A5181293E9}"/>
              </a:ext>
            </a:extLst>
          </p:cNvPr>
          <p:cNvSpPr>
            <a:spLocks noGrp="1"/>
          </p:cNvSpPr>
          <p:nvPr>
            <p:ph sz="half" idx="2"/>
          </p:nvPr>
        </p:nvSpPr>
        <p:spPr>
          <a:xfrm>
            <a:off x="5187228" y="1483848"/>
            <a:ext cx="6414925" cy="5268848"/>
          </a:xfrm>
        </p:spPr>
        <p:txBody>
          <a:bodyPr vert="horz" lIns="91440" tIns="45720" rIns="91440" bIns="45720" rtlCol="0" anchor="t">
            <a:normAutofit/>
          </a:bodyPr>
          <a:lstStyle/>
          <a:p>
            <a:r>
              <a:rPr lang="en-US" sz="2400"/>
              <a:t>Background Profile:</a:t>
            </a:r>
          </a:p>
          <a:p>
            <a:pPr lvl="1"/>
            <a:r>
              <a:rPr lang="en-US" sz="1500">
                <a:ea typeface="+mn-lt"/>
                <a:cs typeface="+mn-lt"/>
              </a:rPr>
              <a:t>Lisa has 15 years of experience as a Nurse at various urgent care facilities. Now, during global COVID-19 pandemic, many of her patients complain to her about the waiting period to see a doctor. </a:t>
            </a:r>
            <a:endParaRPr lang="en-US" sz="1500">
              <a:cs typeface="Arial"/>
            </a:endParaRPr>
          </a:p>
          <a:p>
            <a:r>
              <a:rPr lang="en-US" sz="2400"/>
              <a:t>How can </a:t>
            </a:r>
            <a:r>
              <a:rPr lang="en-US" sz="2400" err="1"/>
              <a:t>SymCheck</a:t>
            </a:r>
            <a:r>
              <a:rPr lang="en-US" sz="2400"/>
              <a:t> help?</a:t>
            </a:r>
            <a:endParaRPr lang="en-US" sz="2400">
              <a:cs typeface="Arial"/>
            </a:endParaRPr>
          </a:p>
          <a:p>
            <a:pPr lvl="1"/>
            <a:r>
              <a:rPr lang="en-US" sz="1500">
                <a:cs typeface="Arial"/>
              </a:rPr>
              <a:t>In order to help minimize the number of patients in the office, Lisa seeks an application to help her patients determine whether or not their illness symptoms require immediate medical attention.</a:t>
            </a:r>
          </a:p>
          <a:p>
            <a:pPr marL="457200" lvl="1" indent="0">
              <a:buNone/>
            </a:pPr>
            <a:endParaRPr lang="en-US" sz="1500">
              <a:cs typeface="Arial"/>
            </a:endParaRPr>
          </a:p>
          <a:p>
            <a:pPr lvl="1"/>
            <a:r>
              <a:rPr lang="en-US" sz="1500">
                <a:cs typeface="Arial"/>
              </a:rPr>
              <a:t>Given that Lisa wishes to refer her patients to a reliable, and convenient source of diagnosis, the </a:t>
            </a:r>
            <a:r>
              <a:rPr lang="en-US" sz="1500" err="1">
                <a:cs typeface="Arial"/>
              </a:rPr>
              <a:t>SymCheck</a:t>
            </a:r>
            <a:r>
              <a:rPr lang="en-US" sz="1500">
                <a:cs typeface="Arial"/>
              </a:rPr>
              <a:t> application could potentially offer guidance in determining what a patient's symptoms may indicate and thus provide recommendations for at-home remedies. </a:t>
            </a:r>
          </a:p>
          <a:p>
            <a:pPr lvl="1"/>
            <a:endParaRPr lang="en-US" sz="1500">
              <a:cs typeface="Arial"/>
            </a:endParaRPr>
          </a:p>
          <a:p>
            <a:pPr lvl="1"/>
            <a:r>
              <a:rPr lang="en-US" sz="1500">
                <a:cs typeface="Arial"/>
              </a:rPr>
              <a:t>The use of </a:t>
            </a:r>
            <a:r>
              <a:rPr lang="en-US" sz="1500" err="1">
                <a:cs typeface="Arial"/>
              </a:rPr>
              <a:t>SymCheck</a:t>
            </a:r>
            <a:r>
              <a:rPr lang="en-US" sz="1500">
                <a:cs typeface="Arial"/>
              </a:rPr>
              <a:t> could thus also help in mediating the spread of COVID-19 by reducing the traffic in Urgent Care facilities. </a:t>
            </a:r>
          </a:p>
        </p:txBody>
      </p:sp>
      <p:pic>
        <p:nvPicPr>
          <p:cNvPr id="5" name="Picture 6" descr="A picture containing person, indoor, wall&#10;&#10;Description automatically generated">
            <a:extLst>
              <a:ext uri="{FF2B5EF4-FFF2-40B4-BE49-F238E27FC236}">
                <a16:creationId xmlns:a16="http://schemas.microsoft.com/office/drawing/2014/main" id="{4ABEF55E-403B-428C-B90F-8C9D362D349B}"/>
              </a:ext>
            </a:extLst>
          </p:cNvPr>
          <p:cNvPicPr>
            <a:picLocks noChangeAspect="1"/>
          </p:cNvPicPr>
          <p:nvPr/>
        </p:nvPicPr>
        <p:blipFill>
          <a:blip r:embed="rId2"/>
          <a:stretch>
            <a:fillRect/>
          </a:stretch>
        </p:blipFill>
        <p:spPr>
          <a:xfrm>
            <a:off x="445911" y="1516230"/>
            <a:ext cx="4684888" cy="4621406"/>
          </a:xfrm>
          <a:prstGeom prst="rect">
            <a:avLst/>
          </a:prstGeom>
        </p:spPr>
      </p:pic>
    </p:spTree>
    <p:extLst>
      <p:ext uri="{BB962C8B-B14F-4D97-AF65-F5344CB8AC3E}">
        <p14:creationId xmlns:p14="http://schemas.microsoft.com/office/powerpoint/2010/main" val="3737474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47042-7159-4E04-AB63-A19CD0B7389C}"/>
              </a:ext>
            </a:extLst>
          </p:cNvPr>
          <p:cNvSpPr>
            <a:spLocks noGrp="1"/>
          </p:cNvSpPr>
          <p:nvPr>
            <p:ph type="title"/>
          </p:nvPr>
        </p:nvSpPr>
        <p:spPr>
          <a:xfrm>
            <a:off x="444500" y="542925"/>
            <a:ext cx="11214100" cy="535531"/>
          </a:xfrm>
        </p:spPr>
        <p:txBody>
          <a:bodyPr wrap="square" anchor="t">
            <a:normAutofit/>
          </a:bodyPr>
          <a:lstStyle/>
          <a:p>
            <a:r>
              <a:rPr lang="en-US"/>
              <a:t>Looking forward into this semester...</a:t>
            </a:r>
          </a:p>
        </p:txBody>
      </p:sp>
      <p:sp>
        <p:nvSpPr>
          <p:cNvPr id="3" name="Slide Number Placeholder 2">
            <a:extLst>
              <a:ext uri="{FF2B5EF4-FFF2-40B4-BE49-F238E27FC236}">
                <a16:creationId xmlns:a16="http://schemas.microsoft.com/office/drawing/2014/main" id="{CD80D618-3605-4333-8BCF-454DB9CE3C7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8</a:t>
            </a:fld>
            <a:endParaRPr lang="en-US" noProof="0"/>
          </a:p>
        </p:txBody>
      </p:sp>
      <p:sp>
        <p:nvSpPr>
          <p:cNvPr id="4" name="Text Placeholder 3">
            <a:extLst>
              <a:ext uri="{FF2B5EF4-FFF2-40B4-BE49-F238E27FC236}">
                <a16:creationId xmlns:a16="http://schemas.microsoft.com/office/drawing/2014/main" id="{8BBDDA32-3777-406B-96AE-A25235446D48}"/>
              </a:ext>
            </a:extLst>
          </p:cNvPr>
          <p:cNvSpPr>
            <a:spLocks noGrp="1"/>
          </p:cNvSpPr>
          <p:nvPr>
            <p:ph sz="half" idx="1"/>
          </p:nvPr>
        </p:nvSpPr>
        <p:spPr>
          <a:xfrm>
            <a:off x="443365" y="1517715"/>
            <a:ext cx="5602125" cy="4659248"/>
          </a:xfrm>
        </p:spPr>
        <p:txBody>
          <a:bodyPr vert="horz" lIns="91440" tIns="45720" rIns="91440" bIns="45720" rtlCol="0" anchor="t">
            <a:normAutofit/>
          </a:bodyPr>
          <a:lstStyle/>
          <a:p>
            <a:r>
              <a:rPr lang="en-US" sz="1800"/>
              <a:t>This year our team plans to undertake an extensive focus on adding various additional features to our application to make it even more convenient and user/patient friendly:</a:t>
            </a:r>
          </a:p>
          <a:p>
            <a:pPr lvl="1"/>
            <a:r>
              <a:rPr lang="en-US" sz="1600"/>
              <a:t>Image upload preview</a:t>
            </a:r>
            <a:endParaRPr lang="en-US" sz="1600">
              <a:cs typeface="Arial"/>
            </a:endParaRPr>
          </a:p>
          <a:p>
            <a:pPr lvl="1"/>
            <a:r>
              <a:rPr lang="en-US" sz="1600"/>
              <a:t>Interactive chatbot</a:t>
            </a:r>
            <a:endParaRPr lang="en-US" sz="1600">
              <a:cs typeface="Arial"/>
            </a:endParaRPr>
          </a:p>
          <a:p>
            <a:pPr lvl="1"/>
            <a:r>
              <a:rPr lang="en-US" sz="1600"/>
              <a:t>Convenient site navigation bar</a:t>
            </a:r>
            <a:endParaRPr lang="en-US" sz="1600">
              <a:cs typeface="Arial"/>
            </a:endParaRPr>
          </a:p>
          <a:p>
            <a:pPr lvl="1"/>
            <a:r>
              <a:rPr lang="en-US" sz="1600"/>
              <a:t>Mobile-friendly website</a:t>
            </a:r>
            <a:endParaRPr lang="en-US" sz="1600">
              <a:cs typeface="Arial"/>
            </a:endParaRPr>
          </a:p>
          <a:p>
            <a:pPr lvl="1"/>
            <a:endParaRPr lang="en-US" sz="1600"/>
          </a:p>
          <a:p>
            <a:r>
              <a:rPr lang="en-US" sz="1800"/>
              <a:t>Our team is also looking into adding more data to increase the accuracy of our existing prediction rates, as well as considering the addition of another non-threatening illness/condition</a:t>
            </a:r>
            <a:endParaRPr lang="en-US" sz="1800">
              <a:cs typeface="Arial"/>
            </a:endParaRPr>
          </a:p>
          <a:p>
            <a:pPr lvl="1"/>
            <a:r>
              <a:rPr lang="en-US" sz="1600"/>
              <a:t>Current machine-learning algorithm accuracy: 78%</a:t>
            </a:r>
          </a:p>
          <a:p>
            <a:pPr lvl="1"/>
            <a:r>
              <a:rPr lang="en-US" sz="1600"/>
              <a:t>Addition of classification label for ringworm</a:t>
            </a:r>
            <a:r>
              <a:rPr lang="en-US" sz="1600" b="1"/>
              <a:t> (</a:t>
            </a:r>
            <a:r>
              <a:rPr lang="en-US" sz="1600" i="1"/>
              <a:t>tinea</a:t>
            </a:r>
            <a:r>
              <a:rPr lang="en-US" sz="1600"/>
              <a:t> or </a:t>
            </a:r>
            <a:r>
              <a:rPr lang="en-US" sz="1600" i="1"/>
              <a:t>dermatophytosis</a:t>
            </a:r>
            <a:r>
              <a:rPr lang="en-US" sz="1600"/>
              <a:t>)</a:t>
            </a:r>
            <a:endParaRPr lang="en-US" sz="1600" b="1" i="1"/>
          </a:p>
          <a:p>
            <a:pPr lvl="1"/>
            <a:endParaRPr lang="en-US" sz="1600"/>
          </a:p>
        </p:txBody>
      </p:sp>
      <p:pic>
        <p:nvPicPr>
          <p:cNvPr id="5" name="Picture 5" descr="A picture containing text, blackboard, shirt&#10;&#10;Description automatically generated">
            <a:extLst>
              <a:ext uri="{FF2B5EF4-FFF2-40B4-BE49-F238E27FC236}">
                <a16:creationId xmlns:a16="http://schemas.microsoft.com/office/drawing/2014/main" id="{918AEF18-CE4D-4C16-AE85-9657B30997F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474163" y="2048460"/>
            <a:ext cx="5184437" cy="3123623"/>
          </a:xfrm>
          <a:prstGeom prst="rect">
            <a:avLst/>
          </a:prstGeom>
          <a:noFill/>
        </p:spPr>
      </p:pic>
      <p:sp>
        <p:nvSpPr>
          <p:cNvPr id="6" name="TextBox 5">
            <a:extLst>
              <a:ext uri="{FF2B5EF4-FFF2-40B4-BE49-F238E27FC236}">
                <a16:creationId xmlns:a16="http://schemas.microsoft.com/office/drawing/2014/main" id="{61D20F6F-29CA-47EB-B280-CCCA35D1FD37}"/>
              </a:ext>
            </a:extLst>
          </p:cNvPr>
          <p:cNvSpPr txBox="1"/>
          <p:nvPr/>
        </p:nvSpPr>
        <p:spPr>
          <a:xfrm>
            <a:off x="10080978" y="5170311"/>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tx1">
                    <a:lumMod val="65000"/>
                    <a:lumOff val="35000"/>
                  </a:schemeClr>
                </a:solidFill>
              </a:rPr>
              <a:t>Image drawn from Shutterstock</a:t>
            </a:r>
            <a:endParaRPr lang="en-US" sz="800">
              <a:solidFill>
                <a:schemeClr val="tx1">
                  <a:lumMod val="65000"/>
                  <a:lumOff val="35000"/>
                </a:schemeClr>
              </a:solidFill>
              <a:cs typeface="Arial"/>
            </a:endParaRPr>
          </a:p>
        </p:txBody>
      </p:sp>
    </p:spTree>
    <p:extLst>
      <p:ext uri="{BB962C8B-B14F-4D97-AF65-F5344CB8AC3E}">
        <p14:creationId xmlns:p14="http://schemas.microsoft.com/office/powerpoint/2010/main" val="1612021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p:txBody>
          <a:bodyPr>
            <a:normAutofit fontScale="90000"/>
          </a:bodyPr>
          <a:lstStyle/>
          <a:p>
            <a:r>
              <a:rPr lang="en-US"/>
              <a:t>Sprint 4 vs. Sprint 5</a:t>
            </a:r>
            <a:br>
              <a:rPr lang="en-US"/>
            </a:br>
            <a:r>
              <a:rPr lang="en-US"/>
              <a:t> </a:t>
            </a:r>
            <a:endParaRPr lang="en-US" sz="4000"/>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9</a:t>
            </a:fld>
            <a:endParaRPr lang="en-US"/>
          </a:p>
        </p:txBody>
      </p:sp>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4C103400-4A22-4E35-B588-4C4D42638959}">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5757914-1161-4661-9696-421FD6935CDD}">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TotalTime>
  <Words>1551</Words>
  <Application>Microsoft Macintosh PowerPoint</Application>
  <PresentationFormat>Widescreen</PresentationFormat>
  <Paragraphs>221</Paragraphs>
  <Slides>27</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Trade Gothic LT Pro</vt:lpstr>
      <vt:lpstr>Trebuchet MS</vt:lpstr>
      <vt:lpstr>Wingdings</vt:lpstr>
      <vt:lpstr>Office Theme</vt:lpstr>
      <vt:lpstr>SymCheck - Sprint 5 Presentation</vt:lpstr>
      <vt:lpstr>Agenda</vt:lpstr>
      <vt:lpstr>Project Overview  </vt:lpstr>
      <vt:lpstr>What is SymCheck?</vt:lpstr>
      <vt:lpstr>Persona 1:  Cindy the Single, Working Mother</vt:lpstr>
      <vt:lpstr>Persona 2: Ryan the overwhelmed college student</vt:lpstr>
      <vt:lpstr>Persona 3:  Lisa the Caring Nurse</vt:lpstr>
      <vt:lpstr>Looking forward into this semester...</vt:lpstr>
      <vt:lpstr>Sprint 4 vs. Sprint 5  </vt:lpstr>
      <vt:lpstr>Comparison</vt:lpstr>
      <vt:lpstr>Sprint 5 New Technologies</vt:lpstr>
      <vt:lpstr>Sprint 5  </vt:lpstr>
      <vt:lpstr>Sprint 5 Committed Tasks and Stories</vt:lpstr>
      <vt:lpstr>Sprint 5 Completed Tasks and Stories</vt:lpstr>
      <vt:lpstr>Acceptance Criteria</vt:lpstr>
      <vt:lpstr>Test Cases</vt:lpstr>
      <vt:lpstr>Sprint 5 Burndown Chart</vt:lpstr>
      <vt:lpstr>Project Demo </vt:lpstr>
      <vt:lpstr>Demo of New Capabilities</vt:lpstr>
      <vt:lpstr>Product Backlog</vt:lpstr>
      <vt:lpstr>Product Backlog</vt:lpstr>
      <vt:lpstr>Timeline  </vt:lpstr>
      <vt:lpstr>Timeline of Future Sprints</vt:lpstr>
      <vt:lpstr>Retrospectives  </vt:lpstr>
      <vt:lpstr>Retrospectives</vt:lpstr>
      <vt:lpstr>Conclusion</vt:lpstr>
      <vt:lpstr>Link to GitHub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SymCheck - Sprint 5 Presentation</dc:title>
  <dc:creator>Jas W</dc:creator>
  <cp:lastModifiedBy>Washington, Ms. Jasmine Maya</cp:lastModifiedBy>
  <cp:revision>4</cp:revision>
  <dcterms:created xsi:type="dcterms:W3CDTF">2021-02-17T15:59:32Z</dcterms:created>
  <dcterms:modified xsi:type="dcterms:W3CDTF">2021-02-23T16:41:16Z</dcterms:modified>
</cp:coreProperties>
</file>